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451" r:id="rId2"/>
    <p:sldId id="460" r:id="rId3"/>
    <p:sldId id="482" r:id="rId4"/>
    <p:sldId id="483" r:id="rId5"/>
    <p:sldId id="487" r:id="rId6"/>
    <p:sldId id="488" r:id="rId7"/>
    <p:sldId id="489" r:id="rId8"/>
    <p:sldId id="490" r:id="rId9"/>
    <p:sldId id="492" r:id="rId10"/>
    <p:sldId id="491" r:id="rId11"/>
    <p:sldId id="494" r:id="rId12"/>
    <p:sldId id="495" r:id="rId13"/>
    <p:sldId id="496" r:id="rId14"/>
    <p:sldId id="503" r:id="rId15"/>
    <p:sldId id="510" r:id="rId16"/>
    <p:sldId id="511" r:id="rId17"/>
    <p:sldId id="501" r:id="rId18"/>
    <p:sldId id="506" r:id="rId19"/>
    <p:sldId id="508" r:id="rId20"/>
    <p:sldId id="507" r:id="rId21"/>
    <p:sldId id="509" r:id="rId22"/>
    <p:sldId id="464" r:id="rId23"/>
    <p:sldId id="484" r:id="rId24"/>
    <p:sldId id="485" r:id="rId25"/>
    <p:sldId id="486" r:id="rId26"/>
    <p:sldId id="480" r:id="rId27"/>
    <p:sldId id="476" r:id="rId28"/>
    <p:sldId id="478" r:id="rId29"/>
  </p:sldIdLst>
  <p:sldSz cx="9144000" cy="6858000" type="screen4x3"/>
  <p:notesSz cx="6797675" cy="99282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2" autoAdjust="0"/>
    <p:restoredTop sz="89209" autoAdjust="0"/>
  </p:normalViewPr>
  <p:slideViewPr>
    <p:cSldViewPr>
      <p:cViewPr varScale="1">
        <p:scale>
          <a:sx n="80" d="100"/>
          <a:sy n="80" d="100"/>
        </p:scale>
        <p:origin x="200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090"/>
    </p:cViewPr>
  </p:sorterViewPr>
  <p:notesViewPr>
    <p:cSldViewPr>
      <p:cViewPr varScale="1">
        <p:scale>
          <a:sx n="81" d="100"/>
          <a:sy n="81" d="100"/>
        </p:scale>
        <p:origin x="-3972"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1" y="1"/>
            <a:ext cx="2945659" cy="496411"/>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defRPr sz="1200"/>
            </a:lvl1pPr>
          </a:lstStyle>
          <a:p>
            <a:r>
              <a:rPr lang="en-GB" smtClean="0"/>
              <a:t>Motorist forum</a:t>
            </a:r>
            <a:endParaRPr lang="en-GB"/>
          </a:p>
        </p:txBody>
      </p:sp>
      <p:sp>
        <p:nvSpPr>
          <p:cNvPr id="26627" name="Rectangle 3"/>
          <p:cNvSpPr>
            <a:spLocks noGrp="1" noChangeArrowheads="1"/>
          </p:cNvSpPr>
          <p:nvPr>
            <p:ph type="dt" sz="quarter" idx="1"/>
          </p:nvPr>
        </p:nvSpPr>
        <p:spPr bwMode="auto">
          <a:xfrm>
            <a:off x="3852017" y="1"/>
            <a:ext cx="2945659" cy="496411"/>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r">
              <a:defRPr sz="1200"/>
            </a:lvl1pPr>
          </a:lstStyle>
          <a:p>
            <a:endParaRPr lang="en-GB"/>
          </a:p>
        </p:txBody>
      </p:sp>
      <p:sp>
        <p:nvSpPr>
          <p:cNvPr id="26628" name="Rectangle 4"/>
          <p:cNvSpPr>
            <a:spLocks noGrp="1" noChangeArrowheads="1"/>
          </p:cNvSpPr>
          <p:nvPr>
            <p:ph type="ftr" sz="quarter" idx="2"/>
          </p:nvPr>
        </p:nvSpPr>
        <p:spPr bwMode="auto">
          <a:xfrm>
            <a:off x="1" y="9431815"/>
            <a:ext cx="2945659" cy="496411"/>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defRPr sz="1200"/>
            </a:lvl1pPr>
          </a:lstStyle>
          <a:p>
            <a:endParaRPr lang="en-GB"/>
          </a:p>
        </p:txBody>
      </p:sp>
      <p:sp>
        <p:nvSpPr>
          <p:cNvPr id="26629" name="Rectangle 5"/>
          <p:cNvSpPr>
            <a:spLocks noGrp="1" noChangeArrowheads="1"/>
          </p:cNvSpPr>
          <p:nvPr>
            <p:ph type="sldNum" sz="quarter" idx="3"/>
          </p:nvPr>
        </p:nvSpPr>
        <p:spPr bwMode="auto">
          <a:xfrm>
            <a:off x="3852017" y="9431815"/>
            <a:ext cx="2945659" cy="496411"/>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a:defRPr sz="1200"/>
            </a:lvl1pPr>
          </a:lstStyle>
          <a:p>
            <a:fld id="{00660C86-8BFA-48D9-B076-EA35DCEDD374}" type="slidenum">
              <a:rPr lang="en-GB"/>
              <a:pPr/>
              <a:t>‹#›</a:t>
            </a:fld>
            <a:endParaRPr lang="en-GB"/>
          </a:p>
        </p:txBody>
      </p:sp>
    </p:spTree>
    <p:extLst>
      <p:ext uri="{BB962C8B-B14F-4D97-AF65-F5344CB8AC3E}">
        <p14:creationId xmlns:p14="http://schemas.microsoft.com/office/powerpoint/2010/main" val="35674736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1" y="1"/>
            <a:ext cx="2945659" cy="496411"/>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defRPr sz="1200"/>
            </a:lvl1pPr>
          </a:lstStyle>
          <a:p>
            <a:r>
              <a:rPr lang="en-GB" smtClean="0"/>
              <a:t>Motorist forum</a:t>
            </a:r>
            <a:endParaRPr lang="en-GB"/>
          </a:p>
        </p:txBody>
      </p:sp>
      <p:sp>
        <p:nvSpPr>
          <p:cNvPr id="14339" name="Rectangle 3"/>
          <p:cNvSpPr>
            <a:spLocks noGrp="1" noChangeArrowheads="1"/>
          </p:cNvSpPr>
          <p:nvPr>
            <p:ph type="dt" idx="1"/>
          </p:nvPr>
        </p:nvSpPr>
        <p:spPr bwMode="auto">
          <a:xfrm>
            <a:off x="3852017" y="1"/>
            <a:ext cx="2945659" cy="496411"/>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r">
              <a:defRPr sz="1200"/>
            </a:lvl1pPr>
          </a:lstStyle>
          <a:p>
            <a:endParaRPr lang="en-GB"/>
          </a:p>
        </p:txBody>
      </p:sp>
      <p:sp>
        <p:nvSpPr>
          <p:cNvPr id="1434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p:spPr>
      </p:sp>
      <p:sp>
        <p:nvSpPr>
          <p:cNvPr id="14341" name="Rectangle 5"/>
          <p:cNvSpPr>
            <a:spLocks noGrp="1" noChangeArrowheads="1"/>
          </p:cNvSpPr>
          <p:nvPr>
            <p:ph type="body" sz="quarter" idx="3"/>
          </p:nvPr>
        </p:nvSpPr>
        <p:spPr bwMode="auto">
          <a:xfrm>
            <a:off x="906357" y="4715908"/>
            <a:ext cx="4984962" cy="4467701"/>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4342" name="Rectangle 6"/>
          <p:cNvSpPr>
            <a:spLocks noGrp="1" noChangeArrowheads="1"/>
          </p:cNvSpPr>
          <p:nvPr>
            <p:ph type="ftr" sz="quarter" idx="4"/>
          </p:nvPr>
        </p:nvSpPr>
        <p:spPr bwMode="auto">
          <a:xfrm>
            <a:off x="1" y="9431815"/>
            <a:ext cx="2945659" cy="496411"/>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defRPr sz="1200"/>
            </a:lvl1pPr>
          </a:lstStyle>
          <a:p>
            <a:endParaRPr lang="en-GB"/>
          </a:p>
        </p:txBody>
      </p:sp>
      <p:sp>
        <p:nvSpPr>
          <p:cNvPr id="14343" name="Rectangle 7"/>
          <p:cNvSpPr>
            <a:spLocks noGrp="1" noChangeArrowheads="1"/>
          </p:cNvSpPr>
          <p:nvPr>
            <p:ph type="sldNum" sz="quarter" idx="5"/>
          </p:nvPr>
        </p:nvSpPr>
        <p:spPr bwMode="auto">
          <a:xfrm>
            <a:off x="3852017" y="9431815"/>
            <a:ext cx="2945659" cy="496411"/>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a:defRPr sz="1200"/>
            </a:lvl1pPr>
          </a:lstStyle>
          <a:p>
            <a:fld id="{263EEC4D-9E4B-4DC8-8642-6F3DF06A8F51}" type="slidenum">
              <a:rPr lang="en-GB"/>
              <a:pPr/>
              <a:t>‹#›</a:t>
            </a:fld>
            <a:endParaRPr lang="en-GB"/>
          </a:p>
        </p:txBody>
      </p:sp>
    </p:spTree>
    <p:extLst>
      <p:ext uri="{BB962C8B-B14F-4D97-AF65-F5344CB8AC3E}">
        <p14:creationId xmlns:p14="http://schemas.microsoft.com/office/powerpoint/2010/main" val="3149192374"/>
      </p:ext>
    </p:extLst>
  </p:cSld>
  <p:clrMap bg1="lt1" tx1="dk1" bg2="lt2" tx2="dk2" accent1="accent1" accent2="accent2" accent3="accent3" accent4="accent4" accent5="accent5" accent6="accent6" hlink="hlink" folHlink="folHlink"/>
  <p:hf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GB" smtClean="0"/>
              <a:t>Motorist forum</a:t>
            </a:r>
            <a:endParaRPr lang="en-GB"/>
          </a:p>
        </p:txBody>
      </p:sp>
      <p:sp>
        <p:nvSpPr>
          <p:cNvPr id="5" name="Slide Number Placeholder 4"/>
          <p:cNvSpPr>
            <a:spLocks noGrp="1"/>
          </p:cNvSpPr>
          <p:nvPr>
            <p:ph type="sldNum" sz="quarter" idx="11"/>
          </p:nvPr>
        </p:nvSpPr>
        <p:spPr/>
        <p:txBody>
          <a:bodyPr/>
          <a:lstStyle/>
          <a:p>
            <a:fld id="{263EEC4D-9E4B-4DC8-8642-6F3DF06A8F51}" type="slidenum">
              <a:rPr lang="en-GB" smtClean="0"/>
              <a:pPr/>
              <a:t>1</a:t>
            </a:fld>
            <a:endParaRPr lang="en-GB"/>
          </a:p>
        </p:txBody>
      </p:sp>
    </p:spTree>
    <p:extLst>
      <p:ext uri="{BB962C8B-B14F-4D97-AF65-F5344CB8AC3E}">
        <p14:creationId xmlns:p14="http://schemas.microsoft.com/office/powerpoint/2010/main" val="3261019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pPr defTabSz="880974"/>
            <a:r>
              <a:rPr lang="en-GB" smtClean="0">
                <a:latin typeface="Times New Roman" pitchFamily="18" charset="0"/>
              </a:rPr>
              <a:t>Joan Walley </a:t>
            </a:r>
          </a:p>
          <a:p>
            <a:pPr defTabSz="880974"/>
            <a:endParaRPr lang="en-GB" smtClean="0">
              <a:latin typeface="Times New Roman" pitchFamily="18" charset="0"/>
            </a:endParaRPr>
          </a:p>
          <a:p>
            <a:pPr defTabSz="880974"/>
            <a:r>
              <a:rPr lang="en-GB" smtClean="0">
                <a:latin typeface="Times New Roman" pitchFamily="18" charset="0"/>
              </a:rPr>
              <a:t>Mike Caine</a:t>
            </a:r>
          </a:p>
          <a:p>
            <a:pPr defTabSz="880974"/>
            <a:r>
              <a:rPr lang="en-GB" smtClean="0">
                <a:latin typeface="Times New Roman" pitchFamily="18" charset="0"/>
              </a:rPr>
              <a:t>Mathew Walford </a:t>
            </a:r>
          </a:p>
          <a:p>
            <a:pPr defTabSz="880974"/>
            <a:endParaRPr lang="en-GB" smtClean="0">
              <a:latin typeface="Times New Roman" pitchFamily="18" charset="0"/>
            </a:endParaRPr>
          </a:p>
        </p:txBody>
      </p:sp>
      <p:sp>
        <p:nvSpPr>
          <p:cNvPr id="74756" name="Slide Number Placeholder 3"/>
          <p:cNvSpPr>
            <a:spLocks noGrp="1"/>
          </p:cNvSpPr>
          <p:nvPr>
            <p:ph type="sldNum" sz="quarter" idx="5"/>
          </p:nvPr>
        </p:nvSpPr>
        <p:spPr>
          <a:noFill/>
        </p:spPr>
        <p:txBody>
          <a:bodyPr/>
          <a:lstStyle/>
          <a:p>
            <a:fld id="{BDB5A4B4-4ACF-4221-86C4-29516351A5C1}" type="slidenum">
              <a:rPr lang="en-GB" smtClean="0"/>
              <a:pPr/>
              <a:t>2</a:t>
            </a:fld>
            <a:endParaRPr lang="en-GB" smtClean="0"/>
          </a:p>
        </p:txBody>
      </p:sp>
    </p:spTree>
    <p:extLst>
      <p:ext uri="{BB962C8B-B14F-4D97-AF65-F5344CB8AC3E}">
        <p14:creationId xmlns:p14="http://schemas.microsoft.com/office/powerpoint/2010/main" val="2054741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GB" smtClean="0"/>
              <a:t>Jubilee </a:t>
            </a:r>
            <a:r>
              <a:rPr lang="en-GB" dirty="0" smtClean="0"/>
              <a:t>line - Two</a:t>
            </a:r>
            <a:r>
              <a:rPr lang="en-GB" baseline="0" dirty="0" smtClean="0"/>
              <a:t> journeys full length of line out and back. Central underground section highlighted in grey.</a:t>
            </a:r>
          </a:p>
          <a:p>
            <a:r>
              <a:rPr lang="en-GB" baseline="0" dirty="0" smtClean="0"/>
              <a:t>Consistency between four repeat measurements. A lag of a few minutes once above ground for levels to drop.</a:t>
            </a:r>
          </a:p>
          <a:p>
            <a:r>
              <a:rPr lang="en-GB" baseline="0" dirty="0" smtClean="0"/>
              <a:t>Reason for spike in </a:t>
            </a:r>
            <a:r>
              <a:rPr lang="en-GB" baseline="0" dirty="0" err="1" smtClean="0"/>
              <a:t>pnum</a:t>
            </a:r>
            <a:r>
              <a:rPr lang="en-GB" baseline="0" dirty="0" smtClean="0"/>
              <a:t> around Baker Street/Green Park not clear.</a:t>
            </a:r>
            <a:endParaRPr lang="en-GB" dirty="0"/>
          </a:p>
        </p:txBody>
      </p:sp>
      <p:sp>
        <p:nvSpPr>
          <p:cNvPr id="4" name="Slide Number Placeholder 3"/>
          <p:cNvSpPr>
            <a:spLocks noGrp="1"/>
          </p:cNvSpPr>
          <p:nvPr>
            <p:ph type="sldNum" sz="quarter" idx="10"/>
          </p:nvPr>
        </p:nvSpPr>
        <p:spPr/>
        <p:txBody>
          <a:bodyPr/>
          <a:lstStyle/>
          <a:p>
            <a:fld id="{82B44AD6-DD66-4688-BE44-A8BFF6DB7BF0}" type="slidenum">
              <a:rPr lang="en-GB" smtClean="0"/>
              <a:t>12</a:t>
            </a:fld>
            <a:endParaRPr lang="en-GB"/>
          </a:p>
        </p:txBody>
      </p:sp>
    </p:spTree>
    <p:extLst>
      <p:ext uri="{BB962C8B-B14F-4D97-AF65-F5344CB8AC3E}">
        <p14:creationId xmlns:p14="http://schemas.microsoft.com/office/powerpoint/2010/main" val="3252100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Comparison of mean concentrations between underground monitoring and Ox St 2. Same instruments used, same times of day. LU includes both above ground and below ground, median would be shifted up if just below ground</a:t>
            </a:r>
            <a:r>
              <a:rPr lang="en-GB" dirty="0" smtClean="0"/>
              <a:t>.</a:t>
            </a:r>
            <a:endParaRPr lang="en-GB" dirty="0"/>
          </a:p>
        </p:txBody>
      </p:sp>
      <p:sp>
        <p:nvSpPr>
          <p:cNvPr id="4" name="Header Placeholder 3"/>
          <p:cNvSpPr>
            <a:spLocks noGrp="1"/>
          </p:cNvSpPr>
          <p:nvPr>
            <p:ph type="hdr" sz="quarter" idx="10"/>
          </p:nvPr>
        </p:nvSpPr>
        <p:spPr/>
        <p:txBody>
          <a:bodyPr/>
          <a:lstStyle/>
          <a:p>
            <a:r>
              <a:rPr lang="en-GB" smtClean="0"/>
              <a:t>Motorist forum</a:t>
            </a:r>
            <a:endParaRPr lang="en-GB"/>
          </a:p>
        </p:txBody>
      </p:sp>
      <p:sp>
        <p:nvSpPr>
          <p:cNvPr id="5" name="Slide Number Placeholder 4"/>
          <p:cNvSpPr>
            <a:spLocks noGrp="1"/>
          </p:cNvSpPr>
          <p:nvPr>
            <p:ph type="sldNum" sz="quarter" idx="11"/>
          </p:nvPr>
        </p:nvSpPr>
        <p:spPr/>
        <p:txBody>
          <a:bodyPr/>
          <a:lstStyle/>
          <a:p>
            <a:fld id="{263EEC4D-9E4B-4DC8-8642-6F3DF06A8F51}" type="slidenum">
              <a:rPr lang="en-GB" smtClean="0"/>
              <a:pPr/>
              <a:t>13</a:t>
            </a:fld>
            <a:endParaRPr lang="en-GB"/>
          </a:p>
        </p:txBody>
      </p:sp>
    </p:spTree>
    <p:extLst>
      <p:ext uri="{BB962C8B-B14F-4D97-AF65-F5344CB8AC3E}">
        <p14:creationId xmlns:p14="http://schemas.microsoft.com/office/powerpoint/2010/main" val="4283874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Red = all on Bakerloo (oldest line):</a:t>
            </a:r>
          </a:p>
          <a:p>
            <a:r>
              <a:rPr lang="en-GB" dirty="0" smtClean="0"/>
              <a:t>Maida Vale, Warwick Avenue, Charing Cross, Lambeth North, Edgware Road</a:t>
            </a:r>
          </a:p>
          <a:p>
            <a:endParaRPr lang="en-GB" dirty="0"/>
          </a:p>
        </p:txBody>
      </p:sp>
      <p:sp>
        <p:nvSpPr>
          <p:cNvPr id="4" name="Header Placeholder 3"/>
          <p:cNvSpPr>
            <a:spLocks noGrp="1"/>
          </p:cNvSpPr>
          <p:nvPr>
            <p:ph type="hdr" sz="quarter" idx="10"/>
          </p:nvPr>
        </p:nvSpPr>
        <p:spPr/>
        <p:txBody>
          <a:bodyPr/>
          <a:lstStyle/>
          <a:p>
            <a:r>
              <a:rPr lang="en-GB" smtClean="0"/>
              <a:t>Motorist forum</a:t>
            </a:r>
            <a:endParaRPr lang="en-GB"/>
          </a:p>
        </p:txBody>
      </p:sp>
      <p:sp>
        <p:nvSpPr>
          <p:cNvPr id="5" name="Slide Number Placeholder 4"/>
          <p:cNvSpPr>
            <a:spLocks noGrp="1"/>
          </p:cNvSpPr>
          <p:nvPr>
            <p:ph type="sldNum" sz="quarter" idx="11"/>
          </p:nvPr>
        </p:nvSpPr>
        <p:spPr/>
        <p:txBody>
          <a:bodyPr/>
          <a:lstStyle/>
          <a:p>
            <a:fld id="{263EEC4D-9E4B-4DC8-8642-6F3DF06A8F51}" type="slidenum">
              <a:rPr lang="en-GB" smtClean="0"/>
              <a:pPr/>
              <a:t>14</a:t>
            </a:fld>
            <a:endParaRPr lang="en-GB"/>
          </a:p>
        </p:txBody>
      </p:sp>
    </p:spTree>
    <p:extLst>
      <p:ext uri="{BB962C8B-B14F-4D97-AF65-F5344CB8AC3E}">
        <p14:creationId xmlns:p14="http://schemas.microsoft.com/office/powerpoint/2010/main" val="3757883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Red = all on Bakerloo (oldest line):</a:t>
            </a:r>
          </a:p>
          <a:p>
            <a:r>
              <a:rPr lang="en-GB" dirty="0" smtClean="0"/>
              <a:t>Maida Vale, Warwick Avenue, Charing Cross, Lambeth North, Edgware Road</a:t>
            </a:r>
          </a:p>
          <a:p>
            <a:endParaRPr lang="en-GB" dirty="0"/>
          </a:p>
        </p:txBody>
      </p:sp>
      <p:sp>
        <p:nvSpPr>
          <p:cNvPr id="4" name="Header Placeholder 3"/>
          <p:cNvSpPr>
            <a:spLocks noGrp="1"/>
          </p:cNvSpPr>
          <p:nvPr>
            <p:ph type="hdr" sz="quarter" idx="10"/>
          </p:nvPr>
        </p:nvSpPr>
        <p:spPr/>
        <p:txBody>
          <a:bodyPr/>
          <a:lstStyle/>
          <a:p>
            <a:r>
              <a:rPr lang="en-GB" smtClean="0"/>
              <a:t>Motorist forum</a:t>
            </a:r>
            <a:endParaRPr lang="en-GB"/>
          </a:p>
        </p:txBody>
      </p:sp>
      <p:sp>
        <p:nvSpPr>
          <p:cNvPr id="5" name="Slide Number Placeholder 4"/>
          <p:cNvSpPr>
            <a:spLocks noGrp="1"/>
          </p:cNvSpPr>
          <p:nvPr>
            <p:ph type="sldNum" sz="quarter" idx="11"/>
          </p:nvPr>
        </p:nvSpPr>
        <p:spPr/>
        <p:txBody>
          <a:bodyPr/>
          <a:lstStyle/>
          <a:p>
            <a:fld id="{263EEC4D-9E4B-4DC8-8642-6F3DF06A8F51}" type="slidenum">
              <a:rPr lang="en-GB" smtClean="0"/>
              <a:pPr/>
              <a:t>15</a:t>
            </a:fld>
            <a:endParaRPr lang="en-GB"/>
          </a:p>
        </p:txBody>
      </p:sp>
    </p:spTree>
    <p:extLst>
      <p:ext uri="{BB962C8B-B14F-4D97-AF65-F5344CB8AC3E}">
        <p14:creationId xmlns:p14="http://schemas.microsoft.com/office/powerpoint/2010/main" val="3757883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1440" fontAlgn="auto">
              <a:spcBef>
                <a:spcPts val="0"/>
              </a:spcBef>
              <a:spcAft>
                <a:spcPts val="0"/>
              </a:spcAft>
              <a:defRPr/>
            </a:pPr>
            <a:endParaRPr lang="en-GB" i="1" dirty="0"/>
          </a:p>
        </p:txBody>
      </p:sp>
      <p:sp>
        <p:nvSpPr>
          <p:cNvPr id="4" name="Slide Number Placeholder 3"/>
          <p:cNvSpPr>
            <a:spLocks noGrp="1"/>
          </p:cNvSpPr>
          <p:nvPr>
            <p:ph type="sldNum" sz="quarter" idx="10"/>
          </p:nvPr>
        </p:nvSpPr>
        <p:spPr/>
        <p:txBody>
          <a:bodyPr/>
          <a:lstStyle/>
          <a:p>
            <a:fld id="{F18AD93E-D866-4267-A875-C349195C1E16}" type="slidenum">
              <a:rPr lang="en-GB" smtClean="0">
                <a:solidFill>
                  <a:prstClr val="black"/>
                </a:solidFill>
              </a:rPr>
              <a:pPr/>
              <a:t>22</a:t>
            </a:fld>
            <a:endParaRPr lang="en-GB">
              <a:solidFill>
                <a:prstClr val="black"/>
              </a:solidFill>
            </a:endParaRPr>
          </a:p>
        </p:txBody>
      </p:sp>
    </p:spTree>
    <p:extLst>
      <p:ext uri="{BB962C8B-B14F-4D97-AF65-F5344CB8AC3E}">
        <p14:creationId xmlns:p14="http://schemas.microsoft.com/office/powerpoint/2010/main" val="2538345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1882" indent="-284362" eaLnBrk="0" hangingPunct="0">
              <a:spcBef>
                <a:spcPct val="30000"/>
              </a:spcBef>
              <a:defRPr sz="1200">
                <a:solidFill>
                  <a:schemeClr val="tx1"/>
                </a:solidFill>
                <a:latin typeface="Arial" pitchFamily="34" charset="0"/>
              </a:defRPr>
            </a:lvl2pPr>
            <a:lvl3pPr marL="1142212" indent="-227172" eaLnBrk="0" hangingPunct="0">
              <a:spcBef>
                <a:spcPct val="30000"/>
              </a:spcBef>
              <a:defRPr sz="1200">
                <a:solidFill>
                  <a:schemeClr val="tx1"/>
                </a:solidFill>
                <a:latin typeface="Arial" pitchFamily="34" charset="0"/>
              </a:defRPr>
            </a:lvl3pPr>
            <a:lvl4pPr marL="1599732" indent="-227172" eaLnBrk="0" hangingPunct="0">
              <a:spcBef>
                <a:spcPct val="30000"/>
              </a:spcBef>
              <a:defRPr sz="1200">
                <a:solidFill>
                  <a:schemeClr val="tx1"/>
                </a:solidFill>
                <a:latin typeface="Arial" pitchFamily="34" charset="0"/>
              </a:defRPr>
            </a:lvl4pPr>
            <a:lvl5pPr marL="2055663" indent="-227172" eaLnBrk="0" hangingPunct="0">
              <a:spcBef>
                <a:spcPct val="30000"/>
              </a:spcBef>
              <a:defRPr sz="1200">
                <a:solidFill>
                  <a:schemeClr val="tx1"/>
                </a:solidFill>
                <a:latin typeface="Arial" pitchFamily="34" charset="0"/>
              </a:defRPr>
            </a:lvl5pPr>
            <a:lvl6pPr marL="2513183" indent="-227172" eaLnBrk="0" fontAlgn="base" hangingPunct="0">
              <a:spcBef>
                <a:spcPct val="30000"/>
              </a:spcBef>
              <a:spcAft>
                <a:spcPct val="0"/>
              </a:spcAft>
              <a:defRPr sz="1200">
                <a:solidFill>
                  <a:schemeClr val="tx1"/>
                </a:solidFill>
                <a:latin typeface="Arial" pitchFamily="34" charset="0"/>
              </a:defRPr>
            </a:lvl6pPr>
            <a:lvl7pPr marL="2970703" indent="-227172" eaLnBrk="0" fontAlgn="base" hangingPunct="0">
              <a:spcBef>
                <a:spcPct val="30000"/>
              </a:spcBef>
              <a:spcAft>
                <a:spcPct val="0"/>
              </a:spcAft>
              <a:defRPr sz="1200">
                <a:solidFill>
                  <a:schemeClr val="tx1"/>
                </a:solidFill>
                <a:latin typeface="Arial" pitchFamily="34" charset="0"/>
              </a:defRPr>
            </a:lvl7pPr>
            <a:lvl8pPr marL="3428223" indent="-227172" eaLnBrk="0" fontAlgn="base" hangingPunct="0">
              <a:spcBef>
                <a:spcPct val="30000"/>
              </a:spcBef>
              <a:spcAft>
                <a:spcPct val="0"/>
              </a:spcAft>
              <a:defRPr sz="1200">
                <a:solidFill>
                  <a:schemeClr val="tx1"/>
                </a:solidFill>
                <a:latin typeface="Arial" pitchFamily="34" charset="0"/>
              </a:defRPr>
            </a:lvl8pPr>
            <a:lvl9pPr marL="3885743" indent="-227172"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69B7CC8D-C4D9-464C-B4FE-DADEA201A0AA}" type="slidenum">
              <a:rPr lang="en-US" altLang="en-US" smtClean="0"/>
              <a:pPr eaLnBrk="1" hangingPunct="1">
                <a:spcBef>
                  <a:spcPct val="0"/>
                </a:spcBef>
              </a:pPr>
              <a:t>26</a:t>
            </a:fld>
            <a:endParaRPr lang="en-US" altLang="en-US" smtClean="0"/>
          </a:p>
        </p:txBody>
      </p:sp>
      <p:sp>
        <p:nvSpPr>
          <p:cNvPr id="53253" name="Header Placeholder 4"/>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1882" indent="-284362" eaLnBrk="0" hangingPunct="0">
              <a:spcBef>
                <a:spcPct val="30000"/>
              </a:spcBef>
              <a:defRPr sz="1200">
                <a:solidFill>
                  <a:schemeClr val="tx1"/>
                </a:solidFill>
                <a:latin typeface="Arial" pitchFamily="34" charset="0"/>
              </a:defRPr>
            </a:lvl2pPr>
            <a:lvl3pPr marL="1142212" indent="-227172" eaLnBrk="0" hangingPunct="0">
              <a:spcBef>
                <a:spcPct val="30000"/>
              </a:spcBef>
              <a:defRPr sz="1200">
                <a:solidFill>
                  <a:schemeClr val="tx1"/>
                </a:solidFill>
                <a:latin typeface="Arial" pitchFamily="34" charset="0"/>
              </a:defRPr>
            </a:lvl3pPr>
            <a:lvl4pPr marL="1599732" indent="-227172" eaLnBrk="0" hangingPunct="0">
              <a:spcBef>
                <a:spcPct val="30000"/>
              </a:spcBef>
              <a:defRPr sz="1200">
                <a:solidFill>
                  <a:schemeClr val="tx1"/>
                </a:solidFill>
                <a:latin typeface="Arial" pitchFamily="34" charset="0"/>
              </a:defRPr>
            </a:lvl4pPr>
            <a:lvl5pPr marL="2055663" indent="-227172" eaLnBrk="0" hangingPunct="0">
              <a:spcBef>
                <a:spcPct val="30000"/>
              </a:spcBef>
              <a:defRPr sz="1200">
                <a:solidFill>
                  <a:schemeClr val="tx1"/>
                </a:solidFill>
                <a:latin typeface="Arial" pitchFamily="34" charset="0"/>
              </a:defRPr>
            </a:lvl5pPr>
            <a:lvl6pPr marL="2513183" indent="-227172" eaLnBrk="0" fontAlgn="base" hangingPunct="0">
              <a:spcBef>
                <a:spcPct val="30000"/>
              </a:spcBef>
              <a:spcAft>
                <a:spcPct val="0"/>
              </a:spcAft>
              <a:defRPr sz="1200">
                <a:solidFill>
                  <a:schemeClr val="tx1"/>
                </a:solidFill>
                <a:latin typeface="Arial" pitchFamily="34" charset="0"/>
              </a:defRPr>
            </a:lvl6pPr>
            <a:lvl7pPr marL="2970703" indent="-227172" eaLnBrk="0" fontAlgn="base" hangingPunct="0">
              <a:spcBef>
                <a:spcPct val="30000"/>
              </a:spcBef>
              <a:spcAft>
                <a:spcPct val="0"/>
              </a:spcAft>
              <a:defRPr sz="1200">
                <a:solidFill>
                  <a:schemeClr val="tx1"/>
                </a:solidFill>
                <a:latin typeface="Arial" pitchFamily="34" charset="0"/>
              </a:defRPr>
            </a:lvl7pPr>
            <a:lvl8pPr marL="3428223" indent="-227172" eaLnBrk="0" fontAlgn="base" hangingPunct="0">
              <a:spcBef>
                <a:spcPct val="30000"/>
              </a:spcBef>
              <a:spcAft>
                <a:spcPct val="0"/>
              </a:spcAft>
              <a:defRPr sz="1200">
                <a:solidFill>
                  <a:schemeClr val="tx1"/>
                </a:solidFill>
                <a:latin typeface="Arial" pitchFamily="34" charset="0"/>
              </a:defRPr>
            </a:lvl8pPr>
            <a:lvl9pPr marL="3885743" indent="-227172"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r>
              <a:rPr lang="en-GB" altLang="en-US"/>
              <a:t>UCL-FKelly</a:t>
            </a:r>
          </a:p>
        </p:txBody>
      </p:sp>
    </p:spTree>
    <p:extLst>
      <p:ext uri="{BB962C8B-B14F-4D97-AF65-F5344CB8AC3E}">
        <p14:creationId xmlns:p14="http://schemas.microsoft.com/office/powerpoint/2010/main" val="3652402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BB3C6BB-53FE-406A-AF51-5A4456194886}"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E05A36F-96FD-484B-80A1-AA0373DD18B0}"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D123127-46BE-4283-B36F-35992CD4F57F}"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ClipArt Placeholder 2"/>
          <p:cNvSpPr>
            <a:spLocks noGrp="1"/>
          </p:cNvSpPr>
          <p:nvPr>
            <p:ph type="clipArt" sz="half" idx="1"/>
          </p:nvPr>
        </p:nvSpPr>
        <p:spPr>
          <a:xfrm>
            <a:off x="457200" y="1600200"/>
            <a:ext cx="4038600" cy="4525963"/>
          </a:xfrm>
        </p:spPr>
        <p:txBody>
          <a:bodyPr/>
          <a:lstStyle/>
          <a:p>
            <a:endParaRPr lang="en-GB"/>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9111C16-2415-4C1C-87B1-99263F183ED7}"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lipArt Placeholder 3"/>
          <p:cNvSpPr>
            <a:spLocks noGrp="1"/>
          </p:cNvSpPr>
          <p:nvPr>
            <p:ph type="clipArt" sz="half" idx="2"/>
          </p:nvPr>
        </p:nvSpPr>
        <p:spPr>
          <a:xfrm>
            <a:off x="4648200" y="1600200"/>
            <a:ext cx="4038600" cy="4525963"/>
          </a:xfrm>
        </p:spPr>
        <p:txBody>
          <a:bodyPr/>
          <a:lstStyle/>
          <a:p>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D789085-D005-4632-A61D-1BA74DABE73F}"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ew Slide 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000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2790CDE-C115-43A6-AF6C-9F1BDB40415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73D8531-90AE-4FAD-8C50-29A11CEEBECE}"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368727B-BD5E-4CA3-B370-063C24AB7110}"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17F69EC-21A8-42D2-8150-4A311C218950}"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6874BFD-C176-455B-AA0E-0844E83EC9D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2FE371B-6C92-4107-B851-04E7F0A0F5D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06E9C5D-CA86-4AD9-858C-F6333FD424E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71FE998-77B9-49DF-B278-17506B34DCA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D31B547-63CE-4627-B291-B0CAE97B39D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p:cNvSpPr>
          <p:nvPr/>
        </p:nvSpPr>
        <p:spPr bwMode="auto">
          <a:xfrm>
            <a:off x="1115616" y="2737963"/>
            <a:ext cx="7488832" cy="1477328"/>
          </a:xfrm>
          <a:prstGeom prst="rect">
            <a:avLst/>
          </a:prstGeom>
          <a:noFill/>
          <a:ln w="12700">
            <a:noFill/>
            <a:miter lim="800000"/>
            <a:headEnd/>
            <a:tailEnd/>
          </a:ln>
        </p:spPr>
        <p:txBody>
          <a:bodyPr wrap="square" lIns="0" tIns="0" rIns="0" bIns="0" anchor="ctr">
            <a:spAutoFit/>
          </a:bodyPr>
          <a:lstStyle/>
          <a:p>
            <a:pPr defTabSz="822325">
              <a:defRPr/>
            </a:pPr>
            <a:r>
              <a:rPr lang="en-US" sz="3200" dirty="0" smtClean="0">
                <a:latin typeface="+mj-lt"/>
                <a:sym typeface="Gill Sans"/>
              </a:rPr>
              <a:t>Frank Kelly, James Smith, David Green, Sean Beevers and Ben Barratt</a:t>
            </a:r>
          </a:p>
          <a:p>
            <a:pPr defTabSz="822325">
              <a:defRPr/>
            </a:pPr>
            <a:endParaRPr lang="en-US" sz="3200" dirty="0">
              <a:latin typeface="+mj-lt"/>
              <a:sym typeface="Gill Sans"/>
            </a:endParaRPr>
          </a:p>
        </p:txBody>
      </p:sp>
      <p:sp>
        <p:nvSpPr>
          <p:cNvPr id="3075" name="Rectangle 4"/>
          <p:cNvSpPr>
            <a:spLocks/>
          </p:cNvSpPr>
          <p:nvPr/>
        </p:nvSpPr>
        <p:spPr bwMode="auto">
          <a:xfrm>
            <a:off x="1115616" y="3919017"/>
            <a:ext cx="4104084" cy="446087"/>
          </a:xfrm>
          <a:prstGeom prst="rect">
            <a:avLst/>
          </a:prstGeom>
          <a:noFill/>
          <a:ln w="12700">
            <a:noFill/>
            <a:miter lim="800000"/>
            <a:headEnd/>
            <a:tailEnd/>
          </a:ln>
        </p:spPr>
        <p:txBody>
          <a:bodyPr wrap="square" lIns="0" tIns="0" rIns="0" bIns="0" anchor="ctr">
            <a:spAutoFit/>
          </a:bodyPr>
          <a:lstStyle/>
          <a:p>
            <a:pPr defTabSz="822325"/>
            <a:r>
              <a:rPr lang="en-US" sz="2900" dirty="0">
                <a:solidFill>
                  <a:srgbClr val="9A9A9A"/>
                </a:solidFill>
                <a:latin typeface="Gill Sans"/>
                <a:sym typeface="Gill Sans"/>
              </a:rPr>
              <a:t>King’s College London</a:t>
            </a:r>
          </a:p>
        </p:txBody>
      </p:sp>
      <p:sp>
        <p:nvSpPr>
          <p:cNvPr id="3076" name="TextBox 5"/>
          <p:cNvSpPr txBox="1">
            <a:spLocks noChangeArrowheads="1"/>
          </p:cNvSpPr>
          <p:nvPr/>
        </p:nvSpPr>
        <p:spPr bwMode="auto">
          <a:xfrm>
            <a:off x="971600" y="476672"/>
            <a:ext cx="7921575" cy="2616101"/>
          </a:xfrm>
          <a:prstGeom prst="rect">
            <a:avLst/>
          </a:prstGeom>
          <a:noFill/>
          <a:ln w="9525">
            <a:noFill/>
            <a:miter lim="800000"/>
            <a:headEnd/>
            <a:tailEnd/>
          </a:ln>
        </p:spPr>
        <p:txBody>
          <a:bodyPr wrap="square">
            <a:spAutoFit/>
          </a:bodyPr>
          <a:lstStyle/>
          <a:p>
            <a:r>
              <a:rPr lang="en-GB" sz="3800" dirty="0" smtClean="0"/>
              <a:t>Measuring PM</a:t>
            </a:r>
            <a:r>
              <a:rPr lang="en-GB" sz="3800" baseline="-25000" dirty="0" smtClean="0"/>
              <a:t>2.5</a:t>
            </a:r>
            <a:r>
              <a:rPr lang="en-GB" sz="3800" dirty="0" smtClean="0"/>
              <a:t>, particle number and carbon black concentration on the London Underground</a:t>
            </a:r>
            <a:endParaRPr lang="en-GB" sz="3800" dirty="0"/>
          </a:p>
          <a:p>
            <a:r>
              <a:rPr lang="en-GB" sz="3200" dirty="0"/>
              <a:t> </a:t>
            </a:r>
          </a:p>
          <a:p>
            <a:endParaRPr lang="en-GB" dirty="0"/>
          </a:p>
        </p:txBody>
      </p:sp>
      <p:sp>
        <p:nvSpPr>
          <p:cNvPr id="3077" name="TextBox 4"/>
          <p:cNvSpPr txBox="1">
            <a:spLocks noChangeArrowheads="1"/>
          </p:cNvSpPr>
          <p:nvPr/>
        </p:nvSpPr>
        <p:spPr bwMode="auto">
          <a:xfrm>
            <a:off x="1115616" y="5084763"/>
            <a:ext cx="6552009" cy="646112"/>
          </a:xfrm>
          <a:prstGeom prst="rect">
            <a:avLst/>
          </a:prstGeom>
          <a:noFill/>
          <a:ln w="9525">
            <a:noFill/>
            <a:miter lim="800000"/>
            <a:headEnd/>
            <a:tailEnd/>
          </a:ln>
        </p:spPr>
        <p:txBody>
          <a:bodyPr wrap="square">
            <a:spAutoFit/>
          </a:bodyPr>
          <a:lstStyle/>
          <a:p>
            <a:r>
              <a:rPr lang="en-GB" dirty="0" smtClean="0"/>
              <a:t>SETAC Europe 2015   </a:t>
            </a:r>
            <a:endParaRPr lang="en-GB" dirty="0"/>
          </a:p>
          <a:p>
            <a:r>
              <a:rPr lang="en-GB" dirty="0" smtClean="0"/>
              <a:t>Barcelona, 6</a:t>
            </a:r>
            <a:r>
              <a:rPr lang="en-GB" baseline="30000" dirty="0" smtClean="0"/>
              <a:t>th</a:t>
            </a:r>
            <a:r>
              <a:rPr lang="en-GB" dirty="0" smtClean="0"/>
              <a:t> May 2015</a:t>
            </a:r>
            <a:endParaRPr lang="en-GB" dirty="0"/>
          </a:p>
        </p:txBody>
      </p:sp>
      <p:pic>
        <p:nvPicPr>
          <p:cNvPr id="4100" name="Picture 4" descr="http://outandaboutinthecity.files.wordpress.com/2013/02/tube-ma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4883" y="4581128"/>
            <a:ext cx="2635500" cy="19769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Composition and calibration</a:t>
            </a:r>
            <a:endParaRPr lang="en-GB" dirty="0"/>
          </a:p>
        </p:txBody>
      </p:sp>
      <p:sp>
        <p:nvSpPr>
          <p:cNvPr id="3" name="Content Placeholder 2"/>
          <p:cNvSpPr>
            <a:spLocks noGrp="1"/>
          </p:cNvSpPr>
          <p:nvPr>
            <p:ph idx="1"/>
          </p:nvPr>
        </p:nvSpPr>
        <p:spPr>
          <a:xfrm>
            <a:off x="457200" y="1600201"/>
            <a:ext cx="8229600" cy="2908920"/>
          </a:xfrm>
        </p:spPr>
        <p:txBody>
          <a:bodyPr/>
          <a:lstStyle/>
          <a:p>
            <a:r>
              <a:rPr lang="en-GB" dirty="0" smtClean="0"/>
              <a:t>Additional platform monitoring at a deep station (Hampstead) using reference </a:t>
            </a:r>
            <a:r>
              <a:rPr lang="en-GB" smtClean="0"/>
              <a:t>monitors planned</a:t>
            </a:r>
            <a:endParaRPr lang="en-GB" dirty="0" smtClean="0"/>
          </a:p>
          <a:p>
            <a:r>
              <a:rPr lang="en-GB" dirty="0" smtClean="0"/>
              <a:t>Chemical composition (EC, OC, metals…)</a:t>
            </a:r>
          </a:p>
          <a:p>
            <a:r>
              <a:rPr lang="en-GB" dirty="0" smtClean="0"/>
              <a:t>Calibration of optical sensors (TSI Sidepak and </a:t>
            </a:r>
            <a:r>
              <a:rPr lang="en-GB" dirty="0" err="1" smtClean="0"/>
              <a:t>Aethlabs</a:t>
            </a:r>
            <a:r>
              <a:rPr lang="en-GB" dirty="0" smtClean="0"/>
              <a:t> AE51)</a:t>
            </a:r>
          </a:p>
        </p:txBody>
      </p:sp>
      <p:pic>
        <p:nvPicPr>
          <p:cNvPr id="4" name="Picture 3" descr="C:\Users\dgreen\AppData\Local\Microsoft\Windows\Temporary Internet Files\Content.Outlook\5DC66QB3\IMG_20150204_103734.jpg"/>
          <p:cNvPicPr/>
          <p:nvPr/>
        </p:nvPicPr>
        <p:blipFill>
          <a:blip r:embed="rId2" cstate="print"/>
          <a:srcRect t="21105" b="19265"/>
          <a:stretch>
            <a:fillRect/>
          </a:stretch>
        </p:blipFill>
        <p:spPr bwMode="auto">
          <a:xfrm>
            <a:off x="6012160" y="4509120"/>
            <a:ext cx="2705969" cy="2054893"/>
          </a:xfrm>
          <a:prstGeom prst="rect">
            <a:avLst/>
          </a:prstGeom>
          <a:noFill/>
          <a:ln w="9525">
            <a:solidFill>
              <a:schemeClr val="tx1"/>
            </a:solidFill>
            <a:miter lim="800000"/>
            <a:headEnd/>
            <a:tailEnd/>
          </a:ln>
        </p:spPr>
      </p:pic>
      <p:sp>
        <p:nvSpPr>
          <p:cNvPr id="7" name="Content Placeholder 2"/>
          <p:cNvSpPr txBox="1">
            <a:spLocks/>
          </p:cNvSpPr>
          <p:nvPr/>
        </p:nvSpPr>
        <p:spPr bwMode="auto">
          <a:xfrm>
            <a:off x="395536" y="4810275"/>
            <a:ext cx="5400600" cy="18590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lvl="1"/>
            <a:r>
              <a:rPr lang="en-GB" kern="0" dirty="0"/>
              <a:t>a</a:t>
            </a:r>
            <a:r>
              <a:rPr lang="en-GB" kern="0" dirty="0" smtClean="0"/>
              <a:t>brasion PM vs exhaust PM reflectance</a:t>
            </a:r>
          </a:p>
          <a:p>
            <a:pPr lvl="1"/>
            <a:r>
              <a:rPr lang="en-GB" kern="0" dirty="0"/>
              <a:t>b</a:t>
            </a:r>
            <a:r>
              <a:rPr lang="en-GB" kern="0" dirty="0" smtClean="0"/>
              <a:t>lack carbon vs black/brown iron absorption</a:t>
            </a:r>
          </a:p>
        </p:txBody>
      </p:sp>
    </p:spTree>
    <p:extLst>
      <p:ext uri="{BB962C8B-B14F-4D97-AF65-F5344CB8AC3E}">
        <p14:creationId xmlns:p14="http://schemas.microsoft.com/office/powerpoint/2010/main" val="1640218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Sampling timetable</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750018746"/>
              </p:ext>
            </p:extLst>
          </p:nvPr>
        </p:nvGraphicFramePr>
        <p:xfrm>
          <a:off x="741947" y="1429856"/>
          <a:ext cx="7773404" cy="4663440"/>
        </p:xfrm>
        <a:graphic>
          <a:graphicData uri="http://schemas.openxmlformats.org/drawingml/2006/table">
            <a:tbl>
              <a:tblPr firstRow="1" bandRow="1">
                <a:tableStyleId>{5C22544A-7EE6-4342-B048-85BDC9FD1C3A}</a:tableStyleId>
              </a:tblPr>
              <a:tblGrid>
                <a:gridCol w="1943351"/>
                <a:gridCol w="1943351"/>
                <a:gridCol w="1943351"/>
                <a:gridCol w="1943351"/>
              </a:tblGrid>
              <a:tr h="350463">
                <a:tc>
                  <a:txBody>
                    <a:bodyPr/>
                    <a:lstStyle/>
                    <a:p>
                      <a:r>
                        <a:rPr lang="en-GB" dirty="0" smtClean="0"/>
                        <a:t>Line</a:t>
                      </a:r>
                      <a:endParaRPr lang="en-GB" dirty="0"/>
                    </a:p>
                  </a:txBody>
                  <a:tcPr marL="68580" marR="68580"/>
                </a:tc>
                <a:tc>
                  <a:txBody>
                    <a:bodyPr/>
                    <a:lstStyle/>
                    <a:p>
                      <a:r>
                        <a:rPr lang="en-GB" dirty="0" smtClean="0"/>
                        <a:t>Start</a:t>
                      </a:r>
                      <a:endParaRPr lang="en-GB" dirty="0"/>
                    </a:p>
                  </a:txBody>
                  <a:tcPr marL="68580" marR="68580"/>
                </a:tc>
                <a:tc>
                  <a:txBody>
                    <a:bodyPr/>
                    <a:lstStyle/>
                    <a:p>
                      <a:r>
                        <a:rPr lang="en-GB" dirty="0" smtClean="0"/>
                        <a:t>End</a:t>
                      </a:r>
                      <a:endParaRPr lang="en-GB" dirty="0"/>
                    </a:p>
                  </a:txBody>
                  <a:tcPr marL="68580" marR="68580"/>
                </a:tc>
                <a:tc>
                  <a:txBody>
                    <a:bodyPr/>
                    <a:lstStyle/>
                    <a:p>
                      <a:r>
                        <a:rPr lang="en-GB" dirty="0" smtClean="0"/>
                        <a:t>Duration</a:t>
                      </a:r>
                      <a:endParaRPr lang="en-GB" dirty="0"/>
                    </a:p>
                  </a:txBody>
                  <a:tcPr marL="68580" marR="68580"/>
                </a:tc>
              </a:tr>
              <a:tr h="350463">
                <a:tc>
                  <a:txBody>
                    <a:bodyPr/>
                    <a:lstStyle/>
                    <a:p>
                      <a:r>
                        <a:rPr lang="en-GB" dirty="0" smtClean="0"/>
                        <a:t>Victoria</a:t>
                      </a:r>
                      <a:endParaRPr lang="en-GB" dirty="0"/>
                    </a:p>
                  </a:txBody>
                  <a:tcPr marL="68580" marR="68580"/>
                </a:tc>
                <a:tc>
                  <a:txBody>
                    <a:bodyPr/>
                    <a:lstStyle/>
                    <a:p>
                      <a:r>
                        <a:rPr lang="en-GB" sz="1600" dirty="0" smtClean="0"/>
                        <a:t>2014-12-08</a:t>
                      </a:r>
                      <a:r>
                        <a:rPr lang="en-GB" sz="1600" baseline="0" dirty="0" smtClean="0"/>
                        <a:t> 09:03</a:t>
                      </a:r>
                      <a:endParaRPr lang="en-GB" sz="1600" dirty="0"/>
                    </a:p>
                  </a:txBody>
                  <a:tcPr marL="68580" marR="68580"/>
                </a:tc>
                <a:tc>
                  <a:txBody>
                    <a:bodyPr/>
                    <a:lstStyle/>
                    <a:p>
                      <a:r>
                        <a:rPr lang="en-GB" sz="1600" dirty="0" smtClean="0"/>
                        <a:t>2014-12-08</a:t>
                      </a:r>
                      <a:r>
                        <a:rPr lang="en-GB" sz="1600" baseline="0" dirty="0" smtClean="0"/>
                        <a:t> 10:40</a:t>
                      </a:r>
                      <a:endParaRPr lang="en-GB" sz="1600" dirty="0"/>
                    </a:p>
                  </a:txBody>
                  <a:tcPr marL="68580" marR="68580"/>
                </a:tc>
                <a:tc>
                  <a:txBody>
                    <a:bodyPr/>
                    <a:lstStyle/>
                    <a:p>
                      <a:r>
                        <a:rPr lang="en-GB" sz="1600" dirty="0" smtClean="0"/>
                        <a:t>97 minutes</a:t>
                      </a:r>
                      <a:endParaRPr lang="en-GB" sz="1600" dirty="0"/>
                    </a:p>
                  </a:txBody>
                  <a:tcPr marL="68580" marR="68580"/>
                </a:tc>
              </a:tr>
              <a:tr h="350463">
                <a:tc>
                  <a:txBody>
                    <a:bodyPr/>
                    <a:lstStyle/>
                    <a:p>
                      <a:r>
                        <a:rPr lang="en-GB" dirty="0" smtClean="0"/>
                        <a:t>Circle</a:t>
                      </a:r>
                      <a:endParaRPr lang="en-GB" dirty="0"/>
                    </a:p>
                  </a:txBody>
                  <a:tcPr marL="68580" marR="68580"/>
                </a:tc>
                <a:tc>
                  <a:txBody>
                    <a:bodyPr/>
                    <a:lstStyle/>
                    <a:p>
                      <a:r>
                        <a:rPr lang="en-GB" sz="1600" smtClean="0"/>
                        <a:t>2014-12-10 10:47</a:t>
                      </a:r>
                      <a:endParaRPr lang="en-GB" sz="1600" dirty="0"/>
                    </a:p>
                  </a:txBody>
                  <a:tcPr marL="68580" marR="68580"/>
                </a:tc>
                <a:tc>
                  <a:txBody>
                    <a:bodyPr/>
                    <a:lstStyle/>
                    <a:p>
                      <a:r>
                        <a:rPr lang="en-GB" sz="1600" dirty="0" smtClean="0"/>
                        <a:t>2014-12-10 13:27</a:t>
                      </a:r>
                      <a:endParaRPr lang="en-GB" sz="1600" dirty="0"/>
                    </a:p>
                  </a:txBody>
                  <a:tcPr marL="68580" marR="68580"/>
                </a:tc>
                <a:tc>
                  <a:txBody>
                    <a:bodyPr/>
                    <a:lstStyle/>
                    <a:p>
                      <a:r>
                        <a:rPr lang="en-GB" sz="1600" dirty="0" smtClean="0"/>
                        <a:t>160 minutes</a:t>
                      </a:r>
                      <a:endParaRPr lang="en-GB" sz="1600" dirty="0"/>
                    </a:p>
                  </a:txBody>
                  <a:tcPr marL="68580" marR="68580"/>
                </a:tc>
              </a:tr>
              <a:tr h="350463">
                <a:tc>
                  <a:txBody>
                    <a:bodyPr/>
                    <a:lstStyle/>
                    <a:p>
                      <a:r>
                        <a:rPr lang="en-GB" dirty="0" smtClean="0"/>
                        <a:t>Northern</a:t>
                      </a:r>
                      <a:endParaRPr lang="en-GB" dirty="0"/>
                    </a:p>
                  </a:txBody>
                  <a:tcPr marL="68580" marR="68580"/>
                </a:tc>
                <a:tc>
                  <a:txBody>
                    <a:bodyPr/>
                    <a:lstStyle/>
                    <a:p>
                      <a:r>
                        <a:rPr lang="en-GB" sz="1600" smtClean="0"/>
                        <a:t>2014-12-16 08:07</a:t>
                      </a:r>
                      <a:endParaRPr lang="en-GB" sz="1600" dirty="0"/>
                    </a:p>
                  </a:txBody>
                  <a:tcPr marL="68580" marR="68580"/>
                </a:tc>
                <a:tc>
                  <a:txBody>
                    <a:bodyPr/>
                    <a:lstStyle/>
                    <a:p>
                      <a:r>
                        <a:rPr lang="en-GB" sz="1600" dirty="0" smtClean="0"/>
                        <a:t>2014-12-16 12:13</a:t>
                      </a:r>
                      <a:endParaRPr lang="en-GB" sz="1600" dirty="0"/>
                    </a:p>
                  </a:txBody>
                  <a:tcPr marL="68580" marR="68580"/>
                </a:tc>
                <a:tc>
                  <a:txBody>
                    <a:bodyPr/>
                    <a:lstStyle/>
                    <a:p>
                      <a:r>
                        <a:rPr lang="en-GB" sz="1600" dirty="0" smtClean="0"/>
                        <a:t>246 minutes</a:t>
                      </a:r>
                      <a:endParaRPr lang="en-GB" sz="1600" dirty="0"/>
                    </a:p>
                  </a:txBody>
                  <a:tcPr marL="68580" marR="68580"/>
                </a:tc>
              </a:tr>
              <a:tr h="350463">
                <a:tc>
                  <a:txBody>
                    <a:bodyPr/>
                    <a:lstStyle/>
                    <a:p>
                      <a:r>
                        <a:rPr lang="en-GB" dirty="0" smtClean="0"/>
                        <a:t>Bakerloo</a:t>
                      </a:r>
                      <a:endParaRPr lang="en-GB" dirty="0"/>
                    </a:p>
                  </a:txBody>
                  <a:tcPr marL="68580" marR="68580"/>
                </a:tc>
                <a:tc>
                  <a:txBody>
                    <a:bodyPr/>
                    <a:lstStyle/>
                    <a:p>
                      <a:r>
                        <a:rPr lang="en-GB" sz="1600" smtClean="0"/>
                        <a:t>2015-02-04 08:07</a:t>
                      </a:r>
                      <a:endParaRPr lang="en-GB" sz="1600" dirty="0"/>
                    </a:p>
                  </a:txBody>
                  <a:tcPr marL="68580" marR="68580"/>
                </a:tc>
                <a:tc>
                  <a:txBody>
                    <a:bodyPr/>
                    <a:lstStyle/>
                    <a:p>
                      <a:r>
                        <a:rPr lang="en-GB" sz="1600" dirty="0" smtClean="0"/>
                        <a:t>2015-02-04 10:03</a:t>
                      </a:r>
                      <a:endParaRPr lang="en-GB" sz="1600" dirty="0"/>
                    </a:p>
                  </a:txBody>
                  <a:tcPr marL="68580" marR="68580"/>
                </a:tc>
                <a:tc>
                  <a:txBody>
                    <a:bodyPr/>
                    <a:lstStyle/>
                    <a:p>
                      <a:r>
                        <a:rPr lang="en-GB" sz="1600" dirty="0" smtClean="0"/>
                        <a:t>116 minutes</a:t>
                      </a:r>
                      <a:endParaRPr lang="en-GB" sz="1600" dirty="0"/>
                    </a:p>
                  </a:txBody>
                  <a:tcPr marL="68580" marR="68580"/>
                </a:tc>
              </a:tr>
              <a:tr h="350463">
                <a:tc>
                  <a:txBody>
                    <a:bodyPr/>
                    <a:lstStyle/>
                    <a:p>
                      <a:r>
                        <a:rPr lang="en-GB" dirty="0" smtClean="0"/>
                        <a:t>Jubilee</a:t>
                      </a:r>
                      <a:endParaRPr lang="en-GB" dirty="0"/>
                    </a:p>
                  </a:txBody>
                  <a:tcPr marL="68580" marR="68580"/>
                </a:tc>
                <a:tc>
                  <a:txBody>
                    <a:bodyPr/>
                    <a:lstStyle/>
                    <a:p>
                      <a:r>
                        <a:rPr lang="en-GB" sz="1600" smtClean="0"/>
                        <a:t>2015-02-17 09:40</a:t>
                      </a:r>
                      <a:endParaRPr lang="en-GB" sz="1600" dirty="0"/>
                    </a:p>
                  </a:txBody>
                  <a:tcPr marL="68580" marR="68580"/>
                </a:tc>
                <a:tc>
                  <a:txBody>
                    <a:bodyPr/>
                    <a:lstStyle/>
                    <a:p>
                      <a:r>
                        <a:rPr lang="en-GB" sz="1600" dirty="0" smtClean="0"/>
                        <a:t>2015-02-17 13:53</a:t>
                      </a:r>
                      <a:endParaRPr lang="en-GB" sz="1600" dirty="0"/>
                    </a:p>
                  </a:txBody>
                  <a:tcPr marL="68580" marR="68580"/>
                </a:tc>
                <a:tc>
                  <a:txBody>
                    <a:bodyPr/>
                    <a:lstStyle/>
                    <a:p>
                      <a:r>
                        <a:rPr lang="en-GB" sz="1600" dirty="0" smtClean="0"/>
                        <a:t>253 minutes</a:t>
                      </a:r>
                      <a:endParaRPr lang="en-GB" sz="1600" dirty="0"/>
                    </a:p>
                  </a:txBody>
                  <a:tcPr marL="68580" marR="68580"/>
                </a:tc>
              </a:tr>
              <a:tr h="350463">
                <a:tc>
                  <a:txBody>
                    <a:bodyPr/>
                    <a:lstStyle/>
                    <a:p>
                      <a:r>
                        <a:rPr lang="en-GB" dirty="0" smtClean="0"/>
                        <a:t>District</a:t>
                      </a:r>
                      <a:endParaRPr lang="en-GB" dirty="0"/>
                    </a:p>
                  </a:txBody>
                  <a:tcPr marL="68580" marR="68580"/>
                </a:tc>
                <a:tc>
                  <a:txBody>
                    <a:bodyPr/>
                    <a:lstStyle/>
                    <a:p>
                      <a:r>
                        <a:rPr lang="en-GB" sz="1600" smtClean="0"/>
                        <a:t>2015-03-03 10:07</a:t>
                      </a:r>
                      <a:endParaRPr lang="en-GB" sz="1600" dirty="0"/>
                    </a:p>
                  </a:txBody>
                  <a:tcPr marL="68580" marR="68580"/>
                </a:tc>
                <a:tc>
                  <a:txBody>
                    <a:bodyPr/>
                    <a:lstStyle/>
                    <a:p>
                      <a:r>
                        <a:rPr lang="en-GB" sz="1600" dirty="0" smtClean="0"/>
                        <a:t>2015-03-03 13:28</a:t>
                      </a:r>
                      <a:endParaRPr lang="en-GB" sz="1600" dirty="0"/>
                    </a:p>
                  </a:txBody>
                  <a:tcPr marL="68580" marR="68580"/>
                </a:tc>
                <a:tc>
                  <a:txBody>
                    <a:bodyPr/>
                    <a:lstStyle/>
                    <a:p>
                      <a:r>
                        <a:rPr lang="en-GB" sz="1600" dirty="0" smtClean="0"/>
                        <a:t>201 minutes</a:t>
                      </a:r>
                      <a:endParaRPr lang="en-GB" sz="1600" dirty="0"/>
                    </a:p>
                  </a:txBody>
                  <a:tcPr marL="68580" marR="68580"/>
                </a:tc>
              </a:tr>
              <a:tr h="350463">
                <a:tc>
                  <a:txBody>
                    <a:bodyPr/>
                    <a:lstStyle/>
                    <a:p>
                      <a:r>
                        <a:rPr lang="en-GB" dirty="0" smtClean="0"/>
                        <a:t>Piccadilly</a:t>
                      </a:r>
                      <a:endParaRPr lang="en-GB" dirty="0"/>
                    </a:p>
                  </a:txBody>
                  <a:tcPr marL="68580" marR="68580"/>
                </a:tc>
                <a:tc>
                  <a:txBody>
                    <a:bodyPr/>
                    <a:lstStyle/>
                    <a:p>
                      <a:r>
                        <a:rPr lang="en-GB" sz="1600" smtClean="0"/>
                        <a:t>2015-03-17 09:25</a:t>
                      </a:r>
                      <a:endParaRPr lang="en-GB" sz="1600" dirty="0"/>
                    </a:p>
                  </a:txBody>
                  <a:tcPr marL="68580" marR="68580"/>
                </a:tc>
                <a:tc>
                  <a:txBody>
                    <a:bodyPr/>
                    <a:lstStyle/>
                    <a:p>
                      <a:r>
                        <a:rPr lang="en-GB" sz="1600" dirty="0" smtClean="0"/>
                        <a:t>2015-03-17 12:50</a:t>
                      </a:r>
                      <a:endParaRPr lang="en-GB" sz="1600" dirty="0"/>
                    </a:p>
                  </a:txBody>
                  <a:tcPr marL="68580" marR="68580"/>
                </a:tc>
                <a:tc>
                  <a:txBody>
                    <a:bodyPr/>
                    <a:lstStyle/>
                    <a:p>
                      <a:r>
                        <a:rPr lang="en-GB" sz="1600" dirty="0" smtClean="0"/>
                        <a:t>205 minutes</a:t>
                      </a:r>
                      <a:endParaRPr lang="en-GB" sz="1600" dirty="0"/>
                    </a:p>
                  </a:txBody>
                  <a:tcPr marL="68580" marR="68580"/>
                </a:tc>
              </a:tr>
              <a:tr h="613311">
                <a:tc>
                  <a:txBody>
                    <a:bodyPr/>
                    <a:lstStyle/>
                    <a:p>
                      <a:r>
                        <a:rPr lang="en-GB" dirty="0" smtClean="0"/>
                        <a:t>Docklands</a:t>
                      </a:r>
                      <a:r>
                        <a:rPr lang="en-GB" baseline="0" dirty="0" smtClean="0"/>
                        <a:t> Light Railway</a:t>
                      </a:r>
                      <a:endParaRPr lang="en-GB" dirty="0"/>
                    </a:p>
                  </a:txBody>
                  <a:tcPr marL="68580" marR="68580"/>
                </a:tc>
                <a:tc>
                  <a:txBody>
                    <a:bodyPr/>
                    <a:lstStyle/>
                    <a:p>
                      <a:r>
                        <a:rPr lang="en-GB" sz="1600" smtClean="0"/>
                        <a:t>2015-04-01 10:17</a:t>
                      </a:r>
                      <a:endParaRPr lang="en-GB" sz="1600" dirty="0"/>
                    </a:p>
                  </a:txBody>
                  <a:tcPr marL="68580" marR="68580"/>
                </a:tc>
                <a:tc>
                  <a:txBody>
                    <a:bodyPr/>
                    <a:lstStyle/>
                    <a:p>
                      <a:r>
                        <a:rPr lang="en-GB" sz="1600" dirty="0" smtClean="0"/>
                        <a:t>2015-04-01 14:35</a:t>
                      </a:r>
                      <a:endParaRPr lang="en-GB" sz="1600" dirty="0"/>
                    </a:p>
                  </a:txBody>
                  <a:tcPr marL="68580" marR="68580"/>
                </a:tc>
                <a:tc>
                  <a:txBody>
                    <a:bodyPr/>
                    <a:lstStyle/>
                    <a:p>
                      <a:r>
                        <a:rPr lang="en-GB" sz="1600" dirty="0" smtClean="0"/>
                        <a:t>258 minutes</a:t>
                      </a:r>
                      <a:endParaRPr lang="en-GB" sz="1600" dirty="0"/>
                    </a:p>
                  </a:txBody>
                  <a:tcPr marL="68580" marR="68580"/>
                </a:tc>
              </a:tr>
              <a:tr h="350463">
                <a:tc>
                  <a:txBody>
                    <a:bodyPr/>
                    <a:lstStyle/>
                    <a:p>
                      <a:r>
                        <a:rPr lang="en-GB" dirty="0" smtClean="0"/>
                        <a:t>Metropolitan</a:t>
                      </a:r>
                      <a:endParaRPr lang="en-GB" dirty="0"/>
                    </a:p>
                  </a:txBody>
                  <a:tcPr marL="68580" marR="68580"/>
                </a:tc>
                <a:tc>
                  <a:txBody>
                    <a:bodyPr/>
                    <a:lstStyle/>
                    <a:p>
                      <a:r>
                        <a:rPr lang="en-GB" sz="1600" dirty="0" smtClean="0"/>
                        <a:t>2015-04-09 08:15</a:t>
                      </a:r>
                      <a:endParaRPr lang="en-GB" sz="1600" dirty="0"/>
                    </a:p>
                  </a:txBody>
                  <a:tcPr marL="68580" marR="68580"/>
                </a:tc>
                <a:tc>
                  <a:txBody>
                    <a:bodyPr/>
                    <a:lstStyle/>
                    <a:p>
                      <a:r>
                        <a:rPr lang="en-GB" sz="1600" dirty="0" smtClean="0"/>
                        <a:t>2015-04-09 12:30</a:t>
                      </a:r>
                      <a:endParaRPr lang="en-GB" sz="1600" dirty="0"/>
                    </a:p>
                  </a:txBody>
                  <a:tcPr marL="68580" marR="68580"/>
                </a:tc>
                <a:tc>
                  <a:txBody>
                    <a:bodyPr/>
                    <a:lstStyle/>
                    <a:p>
                      <a:r>
                        <a:rPr lang="en-GB" sz="1600" dirty="0" smtClean="0"/>
                        <a:t>255 minutes</a:t>
                      </a:r>
                      <a:endParaRPr lang="en-GB" sz="1600" dirty="0"/>
                    </a:p>
                  </a:txBody>
                  <a:tcPr marL="68580" marR="68580"/>
                </a:tc>
              </a:tr>
              <a:tr h="350463">
                <a:tc>
                  <a:txBody>
                    <a:bodyPr/>
                    <a:lstStyle/>
                    <a:p>
                      <a:r>
                        <a:rPr lang="en-GB" dirty="0" smtClean="0"/>
                        <a:t>Central</a:t>
                      </a:r>
                      <a:endParaRPr lang="en-GB" dirty="0"/>
                    </a:p>
                  </a:txBody>
                  <a:tcPr marL="68580" marR="68580"/>
                </a:tc>
                <a:tc>
                  <a:txBody>
                    <a:bodyPr/>
                    <a:lstStyle/>
                    <a:p>
                      <a:r>
                        <a:rPr lang="en-GB" sz="1600" dirty="0" smtClean="0"/>
                        <a:t>2015-04-22</a:t>
                      </a:r>
                      <a:r>
                        <a:rPr lang="en-GB" sz="1600" baseline="0" dirty="0" smtClean="0"/>
                        <a:t> </a:t>
                      </a:r>
                      <a:r>
                        <a:rPr lang="en-GB" sz="1600" dirty="0" smtClean="0"/>
                        <a:t>09:56</a:t>
                      </a:r>
                      <a:endParaRPr lang="en-GB" sz="1600" dirty="0"/>
                    </a:p>
                  </a:txBody>
                  <a:tcPr marL="68580" marR="68580"/>
                </a:tc>
                <a:tc>
                  <a:txBody>
                    <a:bodyPr/>
                    <a:lstStyle/>
                    <a:p>
                      <a:r>
                        <a:rPr lang="en-GB" sz="1600" dirty="0" smtClean="0"/>
                        <a:t>2015-04-22</a:t>
                      </a:r>
                      <a:r>
                        <a:rPr lang="en-GB" sz="1600" baseline="0" dirty="0" smtClean="0"/>
                        <a:t> </a:t>
                      </a:r>
                      <a:r>
                        <a:rPr lang="en-GB" sz="1600" dirty="0" smtClean="0"/>
                        <a:t>13:36</a:t>
                      </a:r>
                      <a:endParaRPr lang="en-GB" sz="1600" dirty="0"/>
                    </a:p>
                  </a:txBody>
                  <a:tcPr marL="68580" marR="68580"/>
                </a:tc>
                <a:tc>
                  <a:txBody>
                    <a:bodyPr/>
                    <a:lstStyle/>
                    <a:p>
                      <a:r>
                        <a:rPr lang="en-GB" sz="1600" dirty="0" smtClean="0"/>
                        <a:t>222 minutes</a:t>
                      </a:r>
                      <a:endParaRPr lang="en-GB" sz="1600" dirty="0"/>
                    </a:p>
                  </a:txBody>
                  <a:tcPr marL="68580" marR="68580"/>
                </a:tc>
              </a:tr>
              <a:tr h="363585">
                <a:tc>
                  <a:txBody>
                    <a:bodyPr/>
                    <a:lstStyle/>
                    <a:p>
                      <a:endParaRPr lang="en-GB" dirty="0"/>
                    </a:p>
                  </a:txBody>
                  <a:tcPr marL="68580" marR="68580"/>
                </a:tc>
                <a:tc>
                  <a:txBody>
                    <a:bodyPr/>
                    <a:lstStyle/>
                    <a:p>
                      <a:endParaRPr lang="en-GB" dirty="0"/>
                    </a:p>
                  </a:txBody>
                  <a:tcPr marL="68580" marR="68580"/>
                </a:tc>
                <a:tc>
                  <a:txBody>
                    <a:bodyPr/>
                    <a:lstStyle/>
                    <a:p>
                      <a:r>
                        <a:rPr lang="en-GB" dirty="0" smtClean="0"/>
                        <a:t>Total</a:t>
                      </a:r>
                      <a:endParaRPr lang="en-GB" dirty="0"/>
                    </a:p>
                  </a:txBody>
                  <a:tcPr marL="68580" marR="68580"/>
                </a:tc>
                <a:tc>
                  <a:txBody>
                    <a:bodyPr/>
                    <a:lstStyle/>
                    <a:p>
                      <a:r>
                        <a:rPr lang="en-GB" sz="1600" baseline="0" dirty="0" smtClean="0"/>
                        <a:t>34 hours</a:t>
                      </a:r>
                      <a:endParaRPr lang="en-GB" sz="1600" dirty="0"/>
                    </a:p>
                  </a:txBody>
                  <a:tcPr marL="68580" marR="68580"/>
                </a:tc>
              </a:tr>
            </a:tbl>
          </a:graphicData>
        </a:graphic>
      </p:graphicFrame>
      <p:sp>
        <p:nvSpPr>
          <p:cNvPr id="3" name="TextBox 2"/>
          <p:cNvSpPr txBox="1"/>
          <p:nvPr/>
        </p:nvSpPr>
        <p:spPr>
          <a:xfrm>
            <a:off x="1831285" y="6381328"/>
            <a:ext cx="5044971" cy="369332"/>
          </a:xfrm>
          <a:prstGeom prst="rect">
            <a:avLst/>
          </a:prstGeom>
          <a:noFill/>
        </p:spPr>
        <p:txBody>
          <a:bodyPr wrap="none" rtlCol="0">
            <a:spAutoFit/>
          </a:bodyPr>
          <a:lstStyle/>
          <a:p>
            <a:r>
              <a:rPr lang="en-GB" dirty="0" smtClean="0"/>
              <a:t>Platform monitoring planned for May/June 2015</a:t>
            </a:r>
            <a:endParaRPr lang="en-GB" dirty="0"/>
          </a:p>
        </p:txBody>
      </p:sp>
    </p:spTree>
    <p:extLst>
      <p:ext uri="{BB962C8B-B14F-4D97-AF65-F5344CB8AC3E}">
        <p14:creationId xmlns:p14="http://schemas.microsoft.com/office/powerpoint/2010/main" val="2701736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83" y="4502070"/>
            <a:ext cx="3259808" cy="220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808" y="1268760"/>
            <a:ext cx="6059035" cy="393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flipV="1">
            <a:off x="902857" y="2996952"/>
            <a:ext cx="2733039" cy="2298204"/>
          </a:xfrm>
          <a:prstGeom prst="straightConnector1">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059832" y="2996952"/>
            <a:ext cx="1296144" cy="3335123"/>
          </a:xfrm>
          <a:prstGeom prst="straightConnector1">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GB" dirty="0" smtClean="0"/>
              <a:t>Results – time series</a:t>
            </a:r>
            <a:endParaRPr lang="en-GB" dirty="0"/>
          </a:p>
        </p:txBody>
      </p:sp>
    </p:spTree>
    <p:extLst>
      <p:ext uri="{BB962C8B-B14F-4D97-AF65-F5344CB8AC3E}">
        <p14:creationId xmlns:p14="http://schemas.microsoft.com/office/powerpoint/2010/main" val="26862592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LU vs. Ambient</a:t>
            </a:r>
            <a:endParaRPr lang="en-GB" dirty="0"/>
          </a:p>
        </p:txBody>
      </p:sp>
      <p:sp>
        <p:nvSpPr>
          <p:cNvPr id="3" name="Content Placeholder 2"/>
          <p:cNvSpPr>
            <a:spLocks noGrp="1"/>
          </p:cNvSpPr>
          <p:nvPr>
            <p:ph idx="1"/>
          </p:nvPr>
        </p:nvSpPr>
        <p:spPr>
          <a:xfrm>
            <a:off x="457200" y="5955506"/>
            <a:ext cx="8229600" cy="641846"/>
          </a:xfrm>
        </p:spPr>
        <p:txBody>
          <a:bodyPr/>
          <a:lstStyle/>
          <a:p>
            <a:pPr algn="ctr">
              <a:buFont typeface="Arial" panose="020B0604020202020204" pitchFamily="34" charset="0"/>
              <a:buChar char="•"/>
            </a:pPr>
            <a:r>
              <a:rPr lang="en-GB" sz="2600" dirty="0" smtClean="0"/>
              <a:t>LU includes over-ground, PM</a:t>
            </a:r>
            <a:r>
              <a:rPr lang="en-GB" sz="2600" baseline="-25000" dirty="0" smtClean="0"/>
              <a:t>2.5</a:t>
            </a:r>
            <a:r>
              <a:rPr lang="en-GB" sz="2600" dirty="0" smtClean="0"/>
              <a:t> </a:t>
            </a:r>
            <a:r>
              <a:rPr lang="en-GB" sz="2600" dirty="0"/>
              <a:t>and </a:t>
            </a:r>
            <a:r>
              <a:rPr lang="en-GB" sz="2600" dirty="0" err="1"/>
              <a:t>cblk</a:t>
            </a:r>
            <a:r>
              <a:rPr lang="en-GB" sz="2600" dirty="0"/>
              <a:t> </a:t>
            </a:r>
            <a:r>
              <a:rPr lang="en-GB" sz="2600" dirty="0" smtClean="0"/>
              <a:t>unscaled, </a:t>
            </a:r>
            <a:r>
              <a:rPr lang="en-GB" sz="2600" dirty="0" err="1" smtClean="0"/>
              <a:t>pcmn</a:t>
            </a:r>
            <a:r>
              <a:rPr lang="en-GB" sz="2600" dirty="0" smtClean="0"/>
              <a:t> </a:t>
            </a:r>
            <a:r>
              <a:rPr lang="en-GB" sz="2600" dirty="0"/>
              <a:t>= particle mean diameter in </a:t>
            </a:r>
            <a:r>
              <a:rPr lang="en-GB" sz="2600" dirty="0" smtClean="0"/>
              <a:t>nm </a:t>
            </a:r>
            <a:endParaRPr lang="en-GB" sz="2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561558"/>
            <a:ext cx="4544924" cy="243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88" y="3532981"/>
            <a:ext cx="4544924" cy="242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1124745"/>
            <a:ext cx="4544924" cy="242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1124744"/>
            <a:ext cx="4544924" cy="242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5326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ames.ERG\Dropbox\black_carbon_tube_map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581" y="1523170"/>
            <a:ext cx="6970769" cy="49301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Mapped BC concentrations</a:t>
            </a:r>
            <a:endParaRPr lang="en-GB" dirty="0"/>
          </a:p>
        </p:txBody>
      </p:sp>
    </p:spTree>
    <p:extLst>
      <p:ext uri="{BB962C8B-B14F-4D97-AF65-F5344CB8AC3E}">
        <p14:creationId xmlns:p14="http://schemas.microsoft.com/office/powerpoint/2010/main" val="9032511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Mapped BC (central London)</a:t>
            </a:r>
            <a:endParaRPr lang="en-GB" dirty="0"/>
          </a:p>
        </p:txBody>
      </p:sp>
      <p:pic>
        <p:nvPicPr>
          <p:cNvPr id="4" name="Picture 2" descr="C:\Users\james.ERG\Dropbox\black_carbon_tube_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2597" y="1537729"/>
            <a:ext cx="6950185" cy="491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044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Comparison of lines</a:t>
            </a:r>
            <a:endParaRPr lang="en-GB" dirty="0"/>
          </a:p>
        </p:txBody>
      </p:sp>
      <p:sp>
        <p:nvSpPr>
          <p:cNvPr id="3" name="Content Placeholder 2"/>
          <p:cNvSpPr>
            <a:spLocks noGrp="1"/>
          </p:cNvSpPr>
          <p:nvPr>
            <p:ph idx="1"/>
          </p:nvPr>
        </p:nvSpPr>
        <p:spPr>
          <a:xfrm>
            <a:off x="457200" y="5085184"/>
            <a:ext cx="8229600" cy="1080120"/>
          </a:xfrm>
        </p:spPr>
        <p:txBody>
          <a:bodyPr/>
          <a:lstStyle/>
          <a:p>
            <a:r>
              <a:rPr lang="en-GB" sz="2400" dirty="0" smtClean="0"/>
              <a:t>Ranking largely dependent on what proportion of line is underground</a:t>
            </a:r>
          </a:p>
          <a:p>
            <a:r>
              <a:rPr lang="en-GB" sz="2400" dirty="0" smtClean="0"/>
              <a:t>Evidence that age and construction method is also a factor</a:t>
            </a:r>
            <a:endParaRPr lang="en-GB"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484784"/>
            <a:ext cx="4320000" cy="34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7" y="1484784"/>
            <a:ext cx="4320480"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352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Summary</a:t>
            </a:r>
            <a:endParaRPr lang="en-GB" dirty="0"/>
          </a:p>
        </p:txBody>
      </p:sp>
      <p:sp>
        <p:nvSpPr>
          <p:cNvPr id="3" name="Content Placeholder 2"/>
          <p:cNvSpPr>
            <a:spLocks noGrp="1"/>
          </p:cNvSpPr>
          <p:nvPr>
            <p:ph idx="1"/>
          </p:nvPr>
        </p:nvSpPr>
        <p:spPr/>
        <p:txBody>
          <a:bodyPr/>
          <a:lstStyle/>
          <a:p>
            <a:r>
              <a:rPr lang="en-GB" sz="3000" dirty="0" smtClean="0"/>
              <a:t>PM concentrations show consistent variation in levels with higher levels at deeper stations.</a:t>
            </a:r>
          </a:p>
          <a:p>
            <a:r>
              <a:rPr lang="en-GB" sz="3000" dirty="0" smtClean="0"/>
              <a:t>Underground unscaled BC (black iron?) and PM</a:t>
            </a:r>
            <a:r>
              <a:rPr lang="en-GB" sz="3000" baseline="-25000" dirty="0" smtClean="0"/>
              <a:t>2.5</a:t>
            </a:r>
            <a:r>
              <a:rPr lang="en-GB" sz="3000" dirty="0" smtClean="0"/>
              <a:t> concentrations far exceeded ambient</a:t>
            </a:r>
          </a:p>
          <a:p>
            <a:r>
              <a:rPr lang="en-GB" sz="3000" dirty="0" err="1" smtClean="0"/>
              <a:t>PNum</a:t>
            </a:r>
            <a:r>
              <a:rPr lang="en-GB" sz="3000" dirty="0" smtClean="0"/>
              <a:t> lower than kerbside, but higher than background, </a:t>
            </a:r>
            <a:r>
              <a:rPr lang="en-GB" sz="3000" dirty="0" err="1" smtClean="0"/>
              <a:t>pdia</a:t>
            </a:r>
            <a:r>
              <a:rPr lang="en-GB" sz="3000" dirty="0" smtClean="0"/>
              <a:t> larger but still in nm range. </a:t>
            </a:r>
          </a:p>
          <a:p>
            <a:r>
              <a:rPr lang="en-GB" sz="3000" dirty="0" smtClean="0"/>
              <a:t>Drops to ambient levels within c. 5 </a:t>
            </a:r>
            <a:r>
              <a:rPr lang="en-GB" sz="3000" dirty="0" err="1" smtClean="0"/>
              <a:t>mins</a:t>
            </a:r>
            <a:r>
              <a:rPr lang="en-GB" sz="3000" dirty="0" smtClean="0"/>
              <a:t> when travelling above ground.</a:t>
            </a:r>
          </a:p>
          <a:p>
            <a:r>
              <a:rPr lang="en-GB" sz="3000" dirty="0" smtClean="0"/>
              <a:t>Levels in carriage generally higher then in driver’s cab, likely due to opening doors.</a:t>
            </a:r>
          </a:p>
        </p:txBody>
      </p:sp>
    </p:spTree>
    <p:extLst>
      <p:ext uri="{BB962C8B-B14F-4D97-AF65-F5344CB8AC3E}">
        <p14:creationId xmlns:p14="http://schemas.microsoft.com/office/powerpoint/2010/main" val="20470224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3" name="Content Placeholder 2"/>
          <p:cNvSpPr>
            <a:spLocks noGrp="1"/>
          </p:cNvSpPr>
          <p:nvPr>
            <p:ph idx="1"/>
          </p:nvPr>
        </p:nvSpPr>
        <p:spPr/>
        <p:txBody>
          <a:bodyPr/>
          <a:lstStyle/>
          <a:p>
            <a:r>
              <a:rPr lang="en-GB" dirty="0" smtClean="0"/>
              <a:t>Travel on the underground represents a significant component of daily PM exposure for many residents of large cities</a:t>
            </a:r>
          </a:p>
          <a:p>
            <a:r>
              <a:rPr lang="en-GB" dirty="0" smtClean="0"/>
              <a:t>This is not an occupational health issue; everyone is exposed, including sensitive populations:</a:t>
            </a:r>
          </a:p>
          <a:p>
            <a:pPr lvl="1"/>
            <a:r>
              <a:rPr lang="en-GB" dirty="0" smtClean="0"/>
              <a:t>&gt;1.2 billion passengers use the network every year</a:t>
            </a:r>
          </a:p>
          <a:p>
            <a:pPr lvl="1"/>
            <a:r>
              <a:rPr lang="en-GB" dirty="0" smtClean="0"/>
              <a:t>45% of the LU network is underground</a:t>
            </a:r>
            <a:endParaRPr lang="en-GB" dirty="0"/>
          </a:p>
        </p:txBody>
      </p:sp>
    </p:spTree>
    <p:extLst>
      <p:ext uri="{BB962C8B-B14F-4D97-AF65-F5344CB8AC3E}">
        <p14:creationId xmlns:p14="http://schemas.microsoft.com/office/powerpoint/2010/main" val="39496279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3" name="Content Placeholder 2"/>
          <p:cNvSpPr>
            <a:spLocks noGrp="1"/>
          </p:cNvSpPr>
          <p:nvPr>
            <p:ph idx="1"/>
          </p:nvPr>
        </p:nvSpPr>
        <p:spPr/>
        <p:txBody>
          <a:bodyPr/>
          <a:lstStyle/>
          <a:p>
            <a:r>
              <a:rPr lang="en-GB" dirty="0" smtClean="0"/>
              <a:t>Light scattering personal monitoring equipment needs a specific underground calibration factor. </a:t>
            </a:r>
          </a:p>
          <a:p>
            <a:r>
              <a:rPr lang="en-GB" dirty="0" smtClean="0"/>
              <a:t>This calibration is increasingly important for personal exposure / </a:t>
            </a:r>
            <a:r>
              <a:rPr lang="en-GB" dirty="0" err="1" smtClean="0"/>
              <a:t>exposomics</a:t>
            </a:r>
            <a:r>
              <a:rPr lang="en-GB" dirty="0" smtClean="0"/>
              <a:t> studies.</a:t>
            </a:r>
          </a:p>
          <a:p>
            <a:r>
              <a:rPr lang="en-GB" dirty="0" smtClean="0"/>
              <a:t>LU calibration factors should be transferrable to other underground systems.</a:t>
            </a:r>
          </a:p>
          <a:p>
            <a:endParaRPr lang="en-GB" dirty="0"/>
          </a:p>
        </p:txBody>
      </p:sp>
    </p:spTree>
    <p:extLst>
      <p:ext uri="{BB962C8B-B14F-4D97-AF65-F5344CB8AC3E}">
        <p14:creationId xmlns:p14="http://schemas.microsoft.com/office/powerpoint/2010/main" val="36979317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noChangeArrowheads="1"/>
          </p:cNvPicPr>
          <p:nvPr/>
        </p:nvPicPr>
        <p:blipFill>
          <a:blip r:embed="rId3" cstate="print"/>
          <a:srcRect t="6589" r="11877" b="16896"/>
          <a:stretch>
            <a:fillRect/>
          </a:stretch>
        </p:blipFill>
        <p:spPr bwMode="auto">
          <a:xfrm>
            <a:off x="827088" y="3421063"/>
            <a:ext cx="4897437" cy="2778125"/>
          </a:xfrm>
          <a:prstGeom prst="rect">
            <a:avLst/>
          </a:prstGeom>
          <a:noFill/>
          <a:ln w="9525">
            <a:noFill/>
            <a:miter lim="800000"/>
            <a:headEnd/>
            <a:tailEnd/>
          </a:ln>
        </p:spPr>
      </p:pic>
      <p:sp>
        <p:nvSpPr>
          <p:cNvPr id="41987" name="Title 1"/>
          <p:cNvSpPr>
            <a:spLocks noGrp="1"/>
          </p:cNvSpPr>
          <p:nvPr>
            <p:ph type="title"/>
          </p:nvPr>
        </p:nvSpPr>
        <p:spPr>
          <a:xfrm>
            <a:off x="457200" y="274638"/>
            <a:ext cx="8229600" cy="820737"/>
          </a:xfrm>
        </p:spPr>
        <p:txBody>
          <a:bodyPr/>
          <a:lstStyle/>
          <a:p>
            <a:pPr algn="l"/>
            <a:r>
              <a:rPr lang="en-GB" sz="4000" dirty="0" smtClean="0"/>
              <a:t>UK Environmental </a:t>
            </a:r>
            <a:r>
              <a:rPr lang="en-GB" sz="4000" dirty="0"/>
              <a:t>A</a:t>
            </a:r>
            <a:r>
              <a:rPr lang="en-GB" sz="4000" dirty="0" smtClean="0"/>
              <a:t>udit </a:t>
            </a:r>
            <a:r>
              <a:rPr lang="en-GB" sz="4000" dirty="0"/>
              <a:t>C</a:t>
            </a:r>
            <a:r>
              <a:rPr lang="en-GB" sz="4000" dirty="0" smtClean="0"/>
              <a:t>ommittee</a:t>
            </a:r>
          </a:p>
        </p:txBody>
      </p:sp>
      <p:pic>
        <p:nvPicPr>
          <p:cNvPr id="41989" name="Picture 2"/>
          <p:cNvPicPr>
            <a:picLocks noChangeAspect="1" noChangeArrowheads="1"/>
          </p:cNvPicPr>
          <p:nvPr/>
        </p:nvPicPr>
        <p:blipFill>
          <a:blip r:embed="rId4" cstate="print"/>
          <a:srcRect/>
          <a:stretch>
            <a:fillRect/>
          </a:stretch>
        </p:blipFill>
        <p:spPr bwMode="auto">
          <a:xfrm>
            <a:off x="4932040" y="1124744"/>
            <a:ext cx="3840162" cy="2160587"/>
          </a:xfrm>
          <a:prstGeom prst="rect">
            <a:avLst/>
          </a:prstGeom>
          <a:noFill/>
          <a:ln w="9525">
            <a:noFill/>
            <a:miter lim="800000"/>
            <a:headEnd/>
            <a:tailEnd/>
          </a:ln>
        </p:spPr>
      </p:pic>
      <p:pic>
        <p:nvPicPr>
          <p:cNvPr id="6" name="Picture 2" descr="http://www.ecomesure.com/sites/default/files/styles/image_paragraphe/public/AE%2051.jpg?itok=pG-IoZN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3861048"/>
            <a:ext cx="2530655" cy="24101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Ongoing work</a:t>
            </a:r>
            <a:endParaRPr lang="en-GB" dirty="0"/>
          </a:p>
        </p:txBody>
      </p:sp>
      <p:sp>
        <p:nvSpPr>
          <p:cNvPr id="3" name="Content Placeholder 2"/>
          <p:cNvSpPr>
            <a:spLocks noGrp="1"/>
          </p:cNvSpPr>
          <p:nvPr>
            <p:ph idx="1"/>
          </p:nvPr>
        </p:nvSpPr>
        <p:spPr/>
        <p:txBody>
          <a:bodyPr/>
          <a:lstStyle/>
          <a:p>
            <a:r>
              <a:rPr lang="en-GB" dirty="0"/>
              <a:t>V</a:t>
            </a:r>
            <a:r>
              <a:rPr lang="en-GB" dirty="0" smtClean="0"/>
              <a:t>ariation between lines (build and carriage design)</a:t>
            </a:r>
          </a:p>
          <a:p>
            <a:r>
              <a:rPr lang="en-GB" dirty="0"/>
              <a:t>L</a:t>
            </a:r>
            <a:r>
              <a:rPr lang="en-GB" dirty="0" smtClean="0"/>
              <a:t>ine depth</a:t>
            </a:r>
          </a:p>
          <a:p>
            <a:r>
              <a:rPr lang="en-GB" dirty="0"/>
              <a:t>U</a:t>
            </a:r>
            <a:r>
              <a:rPr lang="en-GB" dirty="0" smtClean="0"/>
              <a:t>ncovered vs. tunnels</a:t>
            </a:r>
          </a:p>
          <a:p>
            <a:r>
              <a:rPr lang="en-GB" dirty="0" smtClean="0"/>
              <a:t>Driver vs. passenger</a:t>
            </a:r>
          </a:p>
          <a:p>
            <a:r>
              <a:rPr lang="en-GB" dirty="0" smtClean="0"/>
              <a:t>Integration into time-activity exposure model</a:t>
            </a:r>
          </a:p>
          <a:p>
            <a:r>
              <a:rPr lang="en-GB" dirty="0" smtClean="0"/>
              <a:t>Visualisation of results</a:t>
            </a:r>
          </a:p>
        </p:txBody>
      </p:sp>
    </p:spTree>
    <p:extLst>
      <p:ext uri="{BB962C8B-B14F-4D97-AF65-F5344CB8AC3E}">
        <p14:creationId xmlns:p14="http://schemas.microsoft.com/office/powerpoint/2010/main" val="314821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Outstanding questions</a:t>
            </a:r>
            <a:endParaRPr lang="en-GB" dirty="0"/>
          </a:p>
        </p:txBody>
      </p:sp>
      <p:sp>
        <p:nvSpPr>
          <p:cNvPr id="3" name="Content Placeholder 2"/>
          <p:cNvSpPr>
            <a:spLocks noGrp="1"/>
          </p:cNvSpPr>
          <p:nvPr>
            <p:ph idx="1"/>
          </p:nvPr>
        </p:nvSpPr>
        <p:spPr/>
        <p:txBody>
          <a:bodyPr/>
          <a:lstStyle/>
          <a:p>
            <a:r>
              <a:rPr lang="en-GB" dirty="0"/>
              <a:t>What is the health significance of short very high exposures?</a:t>
            </a:r>
          </a:p>
          <a:p>
            <a:r>
              <a:rPr lang="en-GB" dirty="0"/>
              <a:t>What is the toxicity of this PM? (RAPTES</a:t>
            </a:r>
            <a:r>
              <a:rPr lang="en-GB" dirty="0" smtClean="0"/>
              <a:t>)</a:t>
            </a:r>
          </a:p>
          <a:p>
            <a:r>
              <a:rPr lang="en-GB" dirty="0" smtClean="0"/>
              <a:t>What can be done to decrease exposure?</a:t>
            </a:r>
          </a:p>
          <a:p>
            <a:r>
              <a:rPr lang="en-GB" dirty="0" smtClean="0"/>
              <a:t>Are there conflicting public transport messages?</a:t>
            </a:r>
            <a:endParaRPr lang="en-GB" dirty="0"/>
          </a:p>
        </p:txBody>
      </p:sp>
    </p:spTree>
    <p:extLst>
      <p:ext uri="{BB962C8B-B14F-4D97-AF65-F5344CB8AC3E}">
        <p14:creationId xmlns:p14="http://schemas.microsoft.com/office/powerpoint/2010/main" val="3151842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y-Question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Content Placeholder 2"/>
          <p:cNvSpPr txBox="1">
            <a:spLocks/>
          </p:cNvSpPr>
          <p:nvPr/>
        </p:nvSpPr>
        <p:spPr bwMode="auto">
          <a:xfrm>
            <a:off x="395536" y="0"/>
            <a:ext cx="4464496" cy="6120680"/>
          </a:xfrm>
          <a:prstGeom prst="rect">
            <a:avLst/>
          </a:prstGeom>
          <a:solidFill>
            <a:srgbClr val="FF0000">
              <a:alpha val="80000"/>
            </a:srgbClr>
          </a:solidFill>
          <a:ln>
            <a:noFill/>
          </a:ln>
          <a:extLst/>
        </p:spPr>
        <p:txBody>
          <a:bodyPr anchor="ctr"/>
          <a:lstStyle>
            <a:lvl1pPr marL="342900" indent="-3429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auto">
              <a:lnSpc>
                <a:spcPct val="90000"/>
              </a:lnSpc>
              <a:spcBef>
                <a:spcPct val="20000"/>
              </a:spcBef>
              <a:spcAft>
                <a:spcPts val="0"/>
              </a:spcAft>
            </a:pPr>
            <a:endParaRPr lang="en-GB" sz="4400" dirty="0">
              <a:solidFill>
                <a:srgbClr val="FFFFFF"/>
              </a:solidFill>
              <a:latin typeface="Georgia" pitchFamily="18" charset="0"/>
              <a:ea typeface="ヒラギノ角ゴ Pro W3" charset="0"/>
              <a:cs typeface="ヒラギノ角ゴ Pro W3" charset="0"/>
            </a:endParaRPr>
          </a:p>
          <a:p>
            <a:pPr marL="0" indent="0" fontAlgn="auto">
              <a:lnSpc>
                <a:spcPct val="90000"/>
              </a:lnSpc>
              <a:spcBef>
                <a:spcPct val="20000"/>
              </a:spcBef>
              <a:spcAft>
                <a:spcPts val="0"/>
              </a:spcAft>
            </a:pPr>
            <a:r>
              <a:rPr lang="en-GB" sz="3600" dirty="0" smtClean="0">
                <a:solidFill>
                  <a:srgbClr val="FFFFFF"/>
                </a:solidFill>
                <a:latin typeface="Georgia" pitchFamily="18" charset="0"/>
                <a:ea typeface="ヒラギノ角ゴ Pro W3" charset="0"/>
                <a:cs typeface="ヒラギノ角ゴ Pro W3" charset="0"/>
              </a:rPr>
              <a:t>Contact King’s</a:t>
            </a:r>
          </a:p>
          <a:p>
            <a:pPr marL="0" indent="0" fontAlgn="auto">
              <a:lnSpc>
                <a:spcPct val="90000"/>
              </a:lnSpc>
              <a:spcBef>
                <a:spcPct val="20000"/>
              </a:spcBef>
              <a:spcAft>
                <a:spcPts val="0"/>
              </a:spcAft>
            </a:pPr>
            <a:endParaRPr lang="en-GB" sz="3600" dirty="0" smtClean="0">
              <a:solidFill>
                <a:srgbClr val="FFFFFF"/>
              </a:solidFill>
              <a:latin typeface="Georgia" pitchFamily="18" charset="0"/>
              <a:ea typeface="ヒラギノ角ゴ Pro W3" charset="0"/>
              <a:cs typeface="ヒラギノ角ゴ Pro W3" charset="0"/>
            </a:endParaRPr>
          </a:p>
          <a:p>
            <a:pPr fontAlgn="auto">
              <a:lnSpc>
                <a:spcPct val="90000"/>
              </a:lnSpc>
              <a:spcBef>
                <a:spcPct val="20000"/>
              </a:spcBef>
              <a:spcAft>
                <a:spcPts val="0"/>
              </a:spcAft>
              <a:buFont typeface="Arial" panose="020B0604020202020204" pitchFamily="34" charset="0"/>
              <a:buChar char="•"/>
            </a:pPr>
            <a:endParaRPr lang="en-GB" sz="1600" dirty="0">
              <a:solidFill>
                <a:srgbClr val="FFFFFF"/>
              </a:solidFill>
              <a:latin typeface="Georgia" pitchFamily="18" charset="0"/>
              <a:ea typeface="ヒラギノ角ゴ Pro W3" charset="0"/>
              <a:cs typeface="ヒラギノ角ゴ Pro W3" charset="0"/>
            </a:endParaRPr>
          </a:p>
          <a:p>
            <a:pPr marL="0" indent="0" fontAlgn="auto">
              <a:lnSpc>
                <a:spcPct val="90000"/>
              </a:lnSpc>
              <a:spcBef>
                <a:spcPct val="20000"/>
              </a:spcBef>
              <a:spcAft>
                <a:spcPts val="0"/>
              </a:spcAft>
            </a:pPr>
            <a:r>
              <a:rPr lang="en-GB" sz="2800" b="1" dirty="0" smtClean="0">
                <a:solidFill>
                  <a:srgbClr val="FFFFFF"/>
                </a:solidFill>
                <a:latin typeface="Georgia" pitchFamily="18" charset="0"/>
                <a:ea typeface="ヒラギノ角ゴ Pro W3" charset="0"/>
                <a:cs typeface="ヒラギノ角ゴ Pro W3" charset="0"/>
              </a:rPr>
              <a:t>Frank J. Kelly</a:t>
            </a:r>
          </a:p>
          <a:p>
            <a:pPr marL="0" indent="0" fontAlgn="auto">
              <a:lnSpc>
                <a:spcPct val="90000"/>
              </a:lnSpc>
              <a:spcBef>
                <a:spcPct val="20000"/>
              </a:spcBef>
              <a:spcAft>
                <a:spcPts val="0"/>
              </a:spcAft>
            </a:pPr>
            <a:r>
              <a:rPr lang="en-GB" sz="2800" dirty="0" smtClean="0">
                <a:solidFill>
                  <a:srgbClr val="FFFFFF"/>
                </a:solidFill>
                <a:latin typeface="Georgia" pitchFamily="18" charset="0"/>
                <a:ea typeface="ヒラギノ角ゴ Pro W3" charset="0"/>
                <a:cs typeface="ヒラギノ角ゴ Pro W3" charset="0"/>
              </a:rPr>
              <a:t>Professor of Environmental Health</a:t>
            </a:r>
          </a:p>
          <a:p>
            <a:pPr marL="0" indent="0" fontAlgn="auto">
              <a:lnSpc>
                <a:spcPct val="90000"/>
              </a:lnSpc>
              <a:spcBef>
                <a:spcPct val="20000"/>
              </a:spcBef>
              <a:spcAft>
                <a:spcPts val="0"/>
              </a:spcAft>
            </a:pPr>
            <a:r>
              <a:rPr lang="en-GB" sz="2800" dirty="0" smtClean="0">
                <a:solidFill>
                  <a:srgbClr val="FFFFFF"/>
                </a:solidFill>
                <a:latin typeface="Georgia" pitchFamily="18" charset="0"/>
                <a:ea typeface="ヒラギノ角ゴ Pro W3" charset="0"/>
                <a:cs typeface="ヒラギノ角ゴ Pro W3" charset="0"/>
              </a:rPr>
              <a:t>frank.kelly@kcl.ac.uk</a:t>
            </a:r>
          </a:p>
          <a:p>
            <a:pPr marL="0" indent="0" fontAlgn="auto">
              <a:lnSpc>
                <a:spcPct val="90000"/>
              </a:lnSpc>
              <a:spcBef>
                <a:spcPct val="20000"/>
              </a:spcBef>
              <a:spcAft>
                <a:spcPts val="0"/>
              </a:spcAft>
            </a:pPr>
            <a:endParaRPr lang="en-GB" sz="2800" dirty="0">
              <a:solidFill>
                <a:srgbClr val="FFFFFF"/>
              </a:solidFill>
              <a:latin typeface="Georgia" pitchFamily="18" charset="0"/>
              <a:ea typeface="ヒラギノ角ゴ Pro W3" charset="0"/>
              <a:cs typeface="ヒラギノ角ゴ Pro W3" charset="0"/>
            </a:endParaRPr>
          </a:p>
          <a:p>
            <a:pPr fontAlgn="auto">
              <a:lnSpc>
                <a:spcPct val="90000"/>
              </a:lnSpc>
              <a:spcBef>
                <a:spcPct val="20000"/>
              </a:spcBef>
              <a:spcAft>
                <a:spcPts val="0"/>
              </a:spcAft>
            </a:pPr>
            <a:r>
              <a:rPr lang="en-GB" sz="1600" dirty="0" smtClean="0">
                <a:solidFill>
                  <a:srgbClr val="FFFFFF"/>
                </a:solidFill>
                <a:latin typeface="Georgia" pitchFamily="18" charset="0"/>
                <a:ea typeface="ヒラギノ角ゴ Pro W3" charset="0"/>
                <a:cs typeface="ヒラギノ角ゴ Pro W3" charset="0"/>
              </a:rPr>
              <a:t> </a:t>
            </a:r>
            <a:endParaRPr lang="en-GB" sz="1600" dirty="0">
              <a:solidFill>
                <a:srgbClr val="FFFFFF"/>
              </a:solidFill>
              <a:latin typeface="Georgia" pitchFamily="18" charset="0"/>
              <a:ea typeface="ヒラギノ角ゴ Pro W3" charset="0"/>
              <a:cs typeface="ヒラギノ角ゴ Pro W3" charset="0"/>
            </a:endParaRPr>
          </a:p>
        </p:txBody>
      </p:sp>
    </p:spTree>
    <p:extLst>
      <p:ext uri="{BB962C8B-B14F-4D97-AF65-F5344CB8AC3E}">
        <p14:creationId xmlns:p14="http://schemas.microsoft.com/office/powerpoint/2010/main" val="3751431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Text Placeholder 3"/>
          <p:cNvSpPr>
            <a:spLocks noGrp="1"/>
          </p:cNvSpPr>
          <p:nvPr>
            <p:ph type="body" sz="half" idx="2"/>
          </p:nvPr>
        </p:nvSpPr>
        <p:spPr/>
        <p:txBody>
          <a:bodyPr/>
          <a:lstStyle/>
          <a:p>
            <a:endParaRPr lang="en-GB"/>
          </a:p>
        </p:txBody>
      </p:sp>
      <p:pic>
        <p:nvPicPr>
          <p:cNvPr id="3075" name="Picture 3"/>
          <p:cNvPicPr>
            <a:picLocks noGrp="1" noChangeAspect="1" noChangeArrowheads="1"/>
          </p:cNvPicPr>
          <p:nvPr>
            <p:ph type="clipArt"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2598924"/>
            <a:ext cx="4038600" cy="2528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1142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th09.deviantart.net/fs70/PRE/i/2013/009/9/b/150_years_of_london_underground_by_party9999999-d5qzer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944" y="646528"/>
            <a:ext cx="6935440" cy="595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13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lsbu.ac.uk/__data/assets/image/0017/27800/london-undergrou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87" y="1268760"/>
            <a:ext cx="8162531" cy="458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020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4" descr="data:image/jpeg;base64,/9j/4AAQSkZJRgABAQAAAQABAAD/2wCEAAkGBxMTERUUEhQVFBUWFx8aGRgYFxofGRobGBkcHR8bHCAiHSggHRwlIRsbITEhJykrLi4uGiAzODMsNygtLysBCgoKDA0OFA8PFCwcFBwsLCw3KywsLCwrLCwsLCwsLDc3LCwsNys3Nyw3LCwrKyssLCwrKywrKysrKysrKysrK//AABEIAF0CGwMBIgACEQEDEQH/xAAcAAACAgMBAQAAAAAAAAAAAAAABwUGAQMECAL/xABREAACAQMDAQUDBA0IBwcFAAABAgMABBEFEiExBgcTQVEiYXEUMoGRFSMzNUJScnN0obGyswgXNmKCksPTFiU0VZOi0VNUY8HCxNImQ3W08P/EABUBAQEAAAAAAAAAAAAAAAAAAAAB/8QAFBEBAAAAAAAAAAAAAAAAAAAAAP/aAAwDAQACEQMRAD8AeNFFFAUUUUGm8uVijeR+FRSzfBRk/qFKruj7cy3V7dRT5+3kzxjr4e3ahj+AXZj3qx86i9XtdbvNUvFt5ZI1gfAUyskPhsCYxtwVkLLycqRzyelU7sTot/PLMlg3hSImJGEmxgpb5gYZYElfIgHZyfUr1BRS+7mbu8e1nW8MjGK4aNTKSXygAddxJLBXyM5PORnA4YNEFFFFAUUUUBRRRQFFFFAUUUUBRRRQFFFFAUUUUBRRRQFFFFAUUUUBRRRQFFFFAUUUUBRRRQFFFFAUUUUBRRRQFFFFAUUUUBRRRQFFFFAUUUUBRRRQFFFFAUUUUBRRRQFFFFAUUUUBRRRQc2n30c0YkicOhzyPUHBB8wQQQQeQQQa6aRo7QNo+u3MbE/JJ5fEkXyAmAbxV9CrFgfVVI5wuHiDnkUGa+JZVVSzEKoGSScAAdST5Cvukbrmsy69qS2Nu5SyRiWK/hpGRulPqM4CDkZZWI9AvzdvoJpHisILi9cDDPAqrGvoDK7KvmSCM+dReh6YNOdpodHuU3LtfwrtZmK5B5jeXk5HG3nk+tXvR9KhtYUhgQRxoMAD9ZJ6lj1JPJNdtBAdmu1tnebkt5AJFJ3wupSVTn2socHqeSMjJ61P0v+9Psf48RvbXMd7bjerpwzqnVcjksBnaf7PQ11d1vbX7I2xEmBcQ4EmOjg/NkA8s4II8iD5EUF2ooqid7PbI2FuI4Ti5nyEPXYoxuk+PIC58znkKRQXK3vo5HkRGDNEQHA52sRnaT03YwcdRkeorpqj9zenGLSo3b59w7zMSclt5wrE9SSiqc++rxQFLvtB3nm3vZbOOyluHix9zYkkFFfO0ITgbsUxKUOkf0vuvzf8AgQUEj/Oncf7nvf7kn+VW/T++GzaQRXMVxaN6yoNoz64O4D3lce+mNVe7d6FFd2MySqpZY2aNyOY3VSQwPUc9fUZB4NBPRSBlDKQysAQQcgg8gg+YNfdLjuGv2k0wq2SIZ2RPcpRJMfQXP0Yq/wB9fRQoXmkSJB1Z2Cr9ZIFB0UVCWna/T5WCR3ls7HgKJkyfgM8/RU3QFFc9pfRSgmKRJADg7GDYPocHg1HjtTYl2jF3b71+cviplcEDnnjkgfTQZh7S2rXj2SyZuUXcybH4GFOd23aeHXofOpek7pepQjtVcymWMRGDAk3rsJ8O3GA2cE8H6jTZs7+KUExSRyAddjq2Pjg8UHTRUVqfaWzt22z3UETfivKgb6ic106bqsFwu63mjmUdTG6sB8cE0HZRRRQFFRuqa/a22BcXEMJPQSSKpPwBOTWdL161uci3uIZiOojkViPiAcigkaK1XNwkal5GVFHVmICjJwMk8dSBWBdxmPxA6eHjO/cNuPXPTHvoN1FQkHbDT3fYl7as5OABNHkn0HtcmpugKK5tQ1CKBN88scSfjSMFX6yQK49L7SWdw223uYJW/FSVWb44Bzigi4O2IbVn07wiCke/xdwwfZRsbcf18dfKrTSpsf6XT/o/+FDTWoKH2j7wJ7a5kgTTbqdUIxKiuVbKK3GIyOCcdfKoi573ZY13S6VdRqOrPuVRngcmIDmmnVE77fvRL+ci/jJQRUPezM6hk0m7dWGQyhypB8wRFgj3ipHS+8WWQTtJp1zAsFvJPukDKG8IA7AWjAyefqNTfdv96bL9Hj/dFdPbj72Xv6LN/Cagx2M7RC/tEuRGYwzMNpbJGxivXA9KnKofcocaPETwA8v8V6sB7ZacH2G9td2cY8ePr6fO6+6gnKKwrAgEHIPQitd1cpGpeR1RB1ZmAUfEngUG2ioWz7W2ErhIry2dz0VZkJPwGefoqaoCqn3gdthpiRM0Jm8VmGA4XG0A+YOetWylF/KG+42n5x/3VoG7RRRQFFfMsgUFmIUDkknAA95qDHbTTi20X1ru6Y8ePr6fOoJ6isIwIBBBB5BHQ1ojvomkMSyIZFGWQMC4HHJXOQOR9YoOiiovVO0dnbttuLmCFj+C8iq3xwTnFdWnalDOm+CWOZPxo3Vhn0yCeaDqooqEue1+nxuY3vbZXBwVMyAg+h54PxoMds+0QsLR7kxmQIyjaGwTvcL1wema7tD1AXFtBOF2iaJJAuc48RQ2M+eM1T++aVX0WVkYMpeIggggjxk5BHWrD2D+9dj+iQ/wloJ2iozVO0NpbHFxcwQk9A8iqT9BOa26XrNvcAm3nimA6+HIrY+OCcUHdRWm7u44l3Suka5xudgoyfLJOKxNeRpH4juix4zvLALg+eScY99BvoqGsu1lhM4jivLaRzwFWZCT8Bnn6KmaBIfygdMxPbXAHEkbRMffGdy/SQ7/AN2mV3c3ZfSrN3PPgquT57PZBPxABqH77NM8bSncDLQOko+GdjH4BXY/RSZFjqOoxxiOCaW3hURxKoPgqEG32c4Vn67m5OSegwAU/O8zUTb6VdSKSG8PYCOoMrLHkfDfn6Kov8nqxXZdzee5Ih7gqljj471/uiozR5rmfRtQ065WVZrZFmjWRWDmNX37BnlgDGQD6OAOgqT/AJPV8Nl3D5hklHvDKUOPhsH94UDhoooogpAdhT8j7RtAnCNLPDgdAntOgx7tiD66f9eeeyVys/aCW7z9qie4uWby8JA6q3/MlB6FLCvOvfG8k2svEB7QWKGMHz3qGH/NIRUbe6bqmpStffJrh953IwBGxeqrFnBKqMYK9evUmpTsSs99rVr8rDGW3GZS6kORACULggHeGaMZPJAGeeSV6A02zWGGOJOFjRUX4IoA/UK6aKKIKR91rsFl2oup7likYULkKzHLQQ44UE+VPCk5Y26SdrbpZEV12ZwwBGRBB5Ggs/8AO/pP/bv/AMCX/wCFVztV3mreobLTUO+4+1mWUrGoVxg7dxzuIyMnBGeAxwKZx0K1/wC7Qf8ACT/pVc7Td2Wn3UbBYUt5cezJEoXB/rKMK49QRn0I60Ej2F7NDTrJYAQ75LyMOAzt1x7gAFBPkoqp6T2Dmv53vNaBLbiIrVX9iNQfVTyDjoDz1bOcL9dzfaCZhcWN026SzbAYnJ2hmRlJPJCMvBPkw9K2aj3oNLMbfSbV72QdZOkQ9+fNcjG5igPkTQTOq92WmTRMgtkiJHDxDaynyPHB+DAg1FdymqSyWs1vM29rSYxqxJPsY4GTzgMGA92B5V8x6Jr91zcX0Nkp/At4wzfWeQfg5rg7h1IF+CSxE4BY9SRu5PvPWgpHYa2ubzxtOt2MMcsxluZR5RABQn9o+WRnHoGBa9j3U6XHHsMDSZUBmeWTLYIPO1go5UHgDpVe7g4hsvnx7RnCk+5VJA+tm+umvRSL0/sjZt2iuLJoc2yQ7lj3vwfDhOd27d1dvPzq59rbKHRtLuX0+PwXkKLkM7EF2CbhuY4IUnHvxURpP9Lrr8x/hW9MftDo0d5bSW82dkgwSOoIOQw94IBHwoikdgO7ywNjDPPCtzLcRrK7y5bmQbsAE44zjPUnkmvjW+7ExTx3WjuLWZWAdSzeGUJ545OPVPmkdNpGTHWmia9pY2WjRX1sp9lG+cB1OFZlK/BXYe6pLSe9lBKINStpbGQ/hMCU64ycqrKv9bBX1NFMlc4GevnjpUJ2zmvFs5DYR+JcHAQZUbcnBcbiFJAyQD5+vQzanIyORXDrmsQ2kLT3DhI16nqST0AA5LHyAoin9m+6u0jXfej5ZcvzI8pZl3HqACefymyx93QQ/ed2Htra0N7Yp8lnt2RgYiQCC4U8ZwCN2cjGcYOQa3QdvNT1An7FWISLOPHuT7PHXgEDIPHsl8eYqJ7f6DqiadNPfaj4gXZm3ijCxnfKi4LAKWA3Z5XyFFT/AG71I3PZkzsADLFbuw8gzTRE492c1C9iuyM+o2ts1+5WxijVYLZGI8XaPuspBzz5efpt539Wt/0Qj/MW/wDGiq592v3psv0dP2UHDrHdhps0LRpbpCxX2ZIxhlOOCfxh6hs5qB7o+0rJplyLtiRYs2T1IjCbtvqcEOB7to8qaNed7SUrpet7eM3USn4NcEH6xx9NBZ+xvZxtakbUtT3PGWKwQBiEAU4PTB2gjbxjcVYnPAq2ax3X6dMmI4RbSLyksGVZWHQ4HB59efQg81Jd3EQXSrIDzt0b6XUMf1k1Y6ISnYiG5TtJIl44knSBlaQdHASLY/xK7SffmnXSpsf6XT/o/wDhQ01qKKonfb96JfzkX8ZKvdUTvt+9Ev5yL+MlES/dv96bL9Hj/dFdPbj72Xv6LN/Caubu3+9Nl+jx/uiuntx97L39Fm/hNQKju67NXOo2ccU0jQ6dGz+zGcPcuZGZgx8kUnb9BwM4ZWLP3aaW0Rj+SRrxgMuRIPfvzuJ+JPvzXD3JfeeH85L/ABnq90Cr7nb2SCW/0+Z9yWjkxk+ShnVseinar48izVyaDprdoLmS7uy/yGFylvACVDEAe02MHoQSRyS23IC4MZHKVu+0ZU4It5cEdR86unu6n1pdPiFjDZNb7pNrSlt5Pivu3YcD52QOOgFFXfVe7DTJoigtkhJHDxeywPr6N8GBFQ3dbrM8Vzc6TduZJLb2onOctGNvGTzjDoygkkByOi1v+Wdpf+76d9cn+ZXFoHZ3VW1mO/vI7dBsKSeC5wR4bBTgkkndszz5CgaNKL+UN9xtPzj/ALq03aUX8ob7jafnH/dWiG7RRWDQKK8R9d1Wa3aRlsLI4dVJHiOGK8+8srgHnCpxgtmrm3dxpZTZ8jiAxjI3b/7+d+ffmqp/J9O62u5G+e9wN3r9zVv2s3101qBSdnzJo2rJYGRnsrrmDcfubknAHv3eyQOu9D1zmEnS8btHfx2BVJpU2NK3SKMrblpB6sMKoHq/0iw99i4n0uQfPW44/vwt+1RWvsn/AEr1D8w3/taCy6P3YadEmJYRdSNy8s+WZ2PU88D6OfUk81TdZ01NG1qye0ykF23hvFkleXVG6nO0eIjgeRU44OKc1Kjvn/23SP0g/wAW3oOjvK1ae6vYdItHMZlG6eQZ4QgnbxzgKpYjjdlFzhjU9pndjpcMQjNskpA5eX2nJ9c9F+CgCq12OTf2m1J25ZYyo+H2lf2KPrprUCP7yuxr6faSG0lb5DK6eLbuxbw33go8ZPOCwCnz553DG2wa12oex7PWJhz481tBHHgZK5hUswHmQBgf1mWpXvs+8835cX8ZKovaL2v9GEPzTHB+trUH9VBdeyvddaRxB72MXVzIN0rSksNx5IAJwcfjHJPX3CO7d930UELXumA2txbjxMRk7WVeWAXkA4BOBw2MEHOQ0a13CBkYHoQQfgRQKLt3r4v+zkdwQAzSosgHQOjFWx7iRuHuIru7Ndi5dQSG41YkxIii3tFYhFUKAHkwcl2HOM55549lV5pkhPZm4B6C+TH0xR//AN9Nehezn+x2/wCYj/cFFVDth3ZWEtpL4FukEqoWRoxjLKMgMOjKcYORnnjmqn2T72vCs4Y58ySIpBc5yQGO3J8zt2jPninLffcn/Ib9hrx5B81fgP2UHsHU7FJ4ZIZBlJUZGA4O1wQcHyOD1pf9nb1r65vkjYpFY/aba2R2jj3LvXxJNhBYFkwF+aAOmeaZNK3tJ2Lv7a+e/wBIdMy5MsLEAEsct1wrKx9rkqQScHnAImu7K11Dw5G1RPtisViZ9hkCNguuVJ9jcq4yc8egFUHWdJm0DU1vIUZ7N2IIX8FJD7ULehBAKE4B2qM9ampn7TXQ2N4FkvmysgJHxDyuP7OPjVg7GdhWtfENzevdeMMSxPgwvkY9oOXZj/WyuRgEYorMva6/uR4ml2ST2/4M0sypvI4IWPIZcHj2sfCoy47y7y0P+s9LlhT/ALSJ1df/AIfR4lSq93sMEjSaddT2LNyyRsrwk+pjcEfDngdMV0Sdnr+QFJtWOwjB8G2ijcg/1iXx9AFEVrtn3p28lkY7Bne4n+1gbGVow2ATyOWOcLjPJz5Gpjuw7BrZWj/KUVprgDxUOCqoM4i9D1O7yJJHIArluu57TGi2K0yP/wBr4u5m/KVgU+pRUMnZTW9O/wBgvFuoh0idgOPQJISqj8l1oJjsra6pcyXX2RMtttP2mSOQqEbJ4RQ3hyxgYOXU58yfLv7sdTTUIlvpEQXcatbSuowHAKSA/AgqfcS1VnUL/tHexm2NrFbCQbXkDKvB68+K5APT2VJ54pgdhuzCadaLbqd7ZLyPjG52xk49AAFHuUUFgooooClDpH9L7r83/gQU3qXuv92Hyi9lvEvZ7d5cfchgjCKmAwYHB2g0DCrj1bVIbaJpp5FjjUcsx/UPMsegA5J6VQP5rZ/973//ABH/AMyswdzlszh7u6urojyd8D4Z5cfQwoKJobTS2uuX6qyrKrKPhLKXkHH4iMMn300e6C0hTSoGiAzIC0jDqZNxDZP9XG0e5RVng0mBIPk6RIsG0p4YUbCrZyCPPOTn1yaoMfdjc2zv9jdTltYnOTG0YkAPuJYA8YGSu7AGSaC+a3rEFpC01xIsaL5nqT6KOrMfIDmlv3Cyh1vnGQGmVgD1wwY81L6X3YR+KJ9RuZdQlX5ol4iH9gs3H9XO33VNdkOx62Et06Ss4uZN+wqAE9pzgY6j28f2RQVHuE+43v6T/wCgU1KrHYbseunJMqytL4sm8kqBg4xgYNWegU+k/wBLrr8x/hW9MHtT2jhsIPHuN+zcF9hCxJbp04HTqSB5dSAa52s7vmuLwXtpdvaXAABYJuDYG0HG5cHHBzkEAcVJ9nuzMyQzRahdHUBNgEPGFUKBjaF3Ec9c8fqoLBY3kc0ayxOHjcblZTkEHzFU/vjhgOlTNMF3Lt8En5wkLAAL58jIP9XdUf8AzZTW7E6ZqM9ojHJiZfEQE+gLAfSQx99fVv3YNNKsuqXst9sOVjK7IvpXcePXbtz0ORQT3dkX+xNn4nXwRjP4nOz/AJNtU3vzO6bTIpCRbvM3inOAPaiUknyIR5OfeabCKAAAAAOAB0AqG7WdmYNQtzBODjO5WXhkYcbl8uhIweCDQS8EKooRFCqoAVQMAAcAAeQped92twJp8lqZB48xjKxjlsJKjlm/FXCnBPU8CtUPd7qaJ4UetSrCOAPBO8L6BvF3DHQYIx5AdK7bfups1t5kLSSTzrhrmXDyDkHK54HTr1PmTQQut/0Qj/MW/wDGiq592v3psv0dP2VpuexavpI00zNtCovi7RuxHIrjjOPwQKmuzulC1tYbcMXESBAxGCdvnigkaRvY7SWurLXIEG52lyg9XR5HUfSyinlVY7Gdj109rlllaT5RJvOVA2nLHAweR7X6qCJ7mNeS406OHI8W2HhsvmFyfDbHXBXAz6q3pV7kcKCWIAAySTgADqT7qonaHuzjkuDdWVxJY3DElmjyUYk5JKhlPtY5AOD1IJzXHL3b3lxhb/Vpp4fONIxHu+PtFSPip+igg+yurxXfaiaaA7ozCyq342xIlJHuJBx6jBpy1VNM7CW9vexXNv8Aa1jt/AEQHskFixctnJY55JzmrXQFUTvt+9Ev5yL+MlXuoTtl2dW/tHtmcxhmU7gASNjBuh+FBzd2/wB6bL9Hj/dFdPbj72Xv6LN/Cauvs/pYtbWG3DFxDGEDEYJCjGcV961YC4tpoCxUTRPGWAyQHUrkfDNBUe5L7zw/nJf4z1e6hOxvZ1bC0S2VzIFZjuIAJ3sW6D41N0Cf7L2AuNW1yBuBLG8ZPpvYrn9ddvcfrG2KXTp/YuIJHIQ9SpPtgepV92fcy1bNA7HrbX11eCVnNz1QqAF9rPBzk1x9sO7q3vZRcI72t0MYmi6kgYBYZGSBxuBVsYGcAUFzqqWnbiKXU2sIY3l2IS8yEFEZeqt7h7K5GfaOMcHEC/YLVHXw5NblMZ4IWHa5HpuEm7n3k/TVr7IdkrbTojHbqctjfI2C7kdMnAGBzhQABk8cnIT1KL+UN9xtPzj/ALq03aqnb7sUuprErStF4TMfZUHO4AeZ91Ba6KWn81s/+97/AP4j/wCZR/NbP/ve/wD+I/8AmUHD3YzCx1O/06UhC8niQZ43AbjgepMZQ4/qP6U2apGp920FxbQxzTTNcQDCXQP24+0WG4kncATxnkeRGTUb/oHqpXw21uXw+nEOHx+X4u/Pv3UEd21kGoa9Y2kR3LaN4kxHRSGR2B+AjRfjKB61nsn/AEr1D8w3/tau3Y3sZbacjCHc8j/dJXILv544AAGSeB8Tk81q0vsasOpz6gJWZp0KGPaMLnwuQc5P3IfXQWilR3z/AO26R+kH+Lb016q/a/sct9NaStK0ZtX3gBQQ3tRtg5PH3MfXQUu9nGndpvFl9mC9j27z80EhF5PueNc+glBpuVC9quzFvqEHg3CkgHKuvDo3TKnB+ogg+YNU+Du+1KFfDt9ZlSEcKrQ7mUegJk4x7to9woPnv11uFLH5KWzNMyMFHUKjhizegO3A9SfccV/ttZOuj6NfRruNpHASPcyRMCfdvjRf7dWuz7qbdYZxLNLPcXCbWuZfadc45UEnngckk+WccVb9P0aOOzjtHAljSFYTuAw6qgTkdOQOlBv0nUo7mGOeFt0cihlPx8j6EdCPIgioztxrqWVjNMxAbYVjH40jAhVH08n0AJ8qqv8ANlNbux0zUprRGOTEy+IoPuywH0kE++tln3YeJMs2p3kt+UOVRhsiHTgrubI45A2g+YNBRLvRzb9lVLAq09wsuD12n2UP0oit/ap3dnP9jt/zEf7grg7a9mF1C1+TNIYhuVtyqCfZ8sHipjT7Xwoo4wc+Gipn12qBn9VBm/8AuT/kN+w148g+avwH7K9jzx7lZemQR9YpSp3GRAAfLJOP/DX/AK0U3aoXep2Hn1JIvAmVTFnMUhYRvux7WQDhhjjg9fKr7RRHn6DuPvifaezUe5pCfq8ID9dd8XcPKfnXUK/CAt/6xTyooE5B3DRfh3ZP5MCr+12rce4e28rmT6Y4/wDpTdooErP3C/iXif2rb/zEv/lXDN3FXA+ZcWzflIy/s3U+KKDz7D3I3+8ZezUZ+cryEj3geEMn6R8ae+k2ZhgiiLtKY41QyP8AOcqoG5vecZrrooCiiigK1XFyiDLuqA+bED9tbaRfa+K3OvyjWRJ8maMC3OXCAbUwcrztDeJnHRiM8UDzVgRkcg1mltpbR6FpkswuDe27OGt1XAA3nAUOCw2n5zEADhiBk4O3Se8C5N1DbX9ibQ3KnwWEoYHCk4YYGPT1BIyOcgGFHIGGVII9xzX1SD7v+19xp+jmSKz8aFZ8yStIEUFxGoVRgsxzjJxgZHXnF51XvFmNwltp1mbuUwrM4MgTYrqrAcjBOHTPI+cAM+QMOsE460tz3sJ8hWdbZzcNP8n+T7ukuN3ztuduCB83OTjHnRD23nmN1ZX1obSc2kkiASB1Zdjeg4PUjBPzW6Ecgx0cEZBBHqDX1VD7kB/qaH8uX+K9a9d7fXAvJrWwsTdtbqDMxkCAZAOAMc9cdck5wDjNBfZZVUFmIUDqScAfTWY5AwDKQQehByD8DSK7xe2Q1GxsikMixvPmQZyu9Aw8HOBliCHU46EHANOLszCqWUKpC1uojGIXJLRjHzWJJORQSMc6t81lPwINDTqDgsoPpkZ5rzx3Lym2vrVzwl4ksP8AajCPz6nO0D8usajL8o1yO86q2qxwJ8IHhGR7iCp/tGg9GUUudV7xrj5Rcx2NgbqOzyJ5DKEwV3bgowScbWHGSdp46Z+tT7zx8nsntLczy3rFUiZ9u0owRgTgjO8gA8DGTkAUF9uLyNAzPIiBBuYswAUDqWyeB7zWbS6jlRZInWRGGVdGDKR6gjg0kINQxq+rz3NrgiwYyW7ODnaltlN6ggq2MgjyYcA8VZ4u3ogtLCKxsQ010jGO3WTCRqrH8IrznBPQDAYkjHIMe9vI4UMk0iRRr853YKoycDJJwOSB9NfdvOsiK6MrowDKykFWBGQQRwQfWlledvlnsr+O9sQJrXw/Ftmkyjh5FA9oLxg4PQj5uCc8brfvBMT2NpbWG/5RZRyxRpMBt3I5WP2lA2qI+XJ4GeDjBBl0Us7bvYC2t3Jc23hzWsoiMSybgzsXAG7bxgxyZODwuRnOK79D7d3BvIrTULI2j3CkwkSq4bAJw2B7J4+OcZAzQX2ioTtj2h+Q2xm8J52yFSNASWY56kA7VwCScHp5nAqudn+3lw19HZX9kbSSZC8REocEAM2GwOOEbzyCMEDNBfqKU8PezcyWcl1Hp2Y4ZAsrm4Gxd2wKB7AZmJcZAXABU5OeJjUu8WQzWcFlafKJbqBbja0oTajqWAyQRnCtknA4HXNBfUkByAQcdcHp8axJOq/OZR8SBSw7mX3XWrsVKM1zkqcblJknJU4yCR04JHFcnevpsdzrGmwzDckgKsOhwX8j5UDdRgRkEEeorNJrQLZdI182kLuLWWAyMrHIXEbvuPqR4TDOM4bBzipL+da48L5Z9jm+x+/Z43jL4nztudmOueMdM8bqBp0VRNR7fSi+Nna2ZumaBZY2EqqDuAOW3ABUAPXJOSBjmqJ217w7i601WjSa0kS6ZJHilYKpSPIUsNp9rfnb/wCEfdQOuXU4VlWFpY1mcZSMuodgM8quckcHoPI110uB2jjl1TTxNp5juJo3KvK2JYQpmGNu3BDBCc5HD1otO9G4lJnh06SWxWXwjKjhpcnGCIgN3RlOOnIGc0DOopRdnu09y3aC5Ux3TRvhBCWbbAv2oeMUPCqcbugP2we+prQe8O5u5mihsGIjmaN5PFyigA7STsByxHTB2gg+dAw6KXSd6K/Yh9QNvh0l8IwGT8LK8btmfmNu+b5Yq/WErPFG0i7HZFLIDkKxAJXOBnB4zgUG+iiigKKKKAooooCiiigKKKKAooooCiiigKKKKAooooCiiigKKKKAooooCiiigKKKKAooooCll2p7YWvyyWx1i1VLbbuilId9/ow2ruQ8kZXJBBGaZtc93ZRSgCWNJAOgdQwH1ig83paTPo+oGESNZpdI0Jb0zKrN8cNDu8gc++mrad49vcXVra2cfynxEJkk9pfBCrnOCnPQ55AzgZ5pgJEoXaAAuMYAGMemPStNpp8MWfCijj3ddiKufjgc0CE0s/8A0jcfpKfxIKkezurQ6frPj3jGKKbTofDfaxDfabUfggnrC4+IHqKdYsYghQRpsJyV2jaT64xjyH1Vi50+GRQskUbqvRWRSB8ARgUHnGNGFrHelWFv9lzJv2n5nsHd8MqV/KGOtWy/1WK/1qSe0YyxRadIHfawAOyYY5AP/wBxfqPoac5gTbs2rsxjbgbcemOmK1W1hFGpWOONFPVVRQD8QBg0FM7kD/qaH8uX+K9Vqy16DTtc1Q3jGISqjRnYx3gDPGAfXHpkEdRTdhhVBtRQo9FAA+oVqu7CKXHixRyY6b0VsfDI4oPOdtaPHotgXGBJqe9c+a+EEz8Moa9KP0NapbVGADIrBegKggfD0rdQeb9Ot2HZ6G7jO17S/wB4b0DCNf3/AAz9FSaab4Ft2dz86W8Ex9/izQsv/JtH0U9lsowhQRoEPVdo2n4jGPIfVWXtYztyinZ83Kj2cfi+nQdPSg8/tbWcV7qi6jPc2zCZ5I44nK+MrvIwHzSGyCmM4GGPvx13DQW32CuESaK0EkrZn2l1Dyo25ioxgjLjHVRnmnldafFIQZIo3K9CyKSPhkcV93VrHIu2RFdfxWUEce48UCI1G/jn1HW5Ym3xvpshVsEBgEtlyM9RlTg9D1HFYsLtLWXQbuclLdYHUyYJAOZRjgE/hqfhk+Rp7myiyT4aZI2k7RyvHB45HA491YksomTw2jQp+IVBX6sYoFP2r7aJf2GqCGHEEIiC3GT9sLTJxtKDGME9Txjpmo3s8f8AXOhf/jI//wBe6p1JZRBPDEaCP8QKNv1YxWVs4wVYIgZRhTtGVHoDjgcnj30Hm/XLd3TWyi7vC1FXbHkviXq5Puyy/XVu7Nw6W2qWgtJr+8lAMgdpA0cQCnIfcgYD4eZUdTTjjtUXcVRRv+dhQN3Xr69T19a+LSwiiz4UcceeuxFXPxwOaCo97faaaxs0aAhHmlEXildwjBVmLAdC3s8dfPiqForQf6Q2HgXUt77D755WZtz+FPkISMbACBheB0znNO+4t0kUrIqup6qwBB+IPFfCWMQKkRoCgwuFHsj0HHA5PT1oEH2bYf6L6ic8fKk/ba1I6VqMdpqWkz3DCKFtJhXxG+bnw3HJ+OB7ty+tOtbGIKUEaBCcldo2k8ckYweg+qiWwiYKGjjYJ8wFFIXHTbxx9FAte5qYPd6u65w9zuGQQdryTsMg8jIIODzXJ3q6jHb6xps0zbY4wWY4JIAf0HJ+imzFbopYqqqWOWIABJ9T69a+Lizjc5eNHI6FlB/aKBMWtz9ltalubRXMMVo8e8jAZmikRR7iTKcA84QmqrpK6aNPAu5r43IkKNZxPjnecYRkK5xjPOd2R14r0rFEqjCqFHoAAK0/Y+HxPE8KPxPx9i7/AO9jNAstChCdpQgDALpqrhiCwwIxhscZ48qXl+pOjXmOf9an6MwMOfTkgfTXpQW6b9+1d+MbsDdj0z1xXx8hi2snhptb5y7RhviMYNAq9R1eG61/SZ7dvEjeGTacEE7RcKeGwR7QI5qr6rrNtbtJdaXNPZXYn2yWEgJDndz7Iyo6n2cnHRdpxT6g06FNuyKNdnzdqKNuSScYHHJPT1NZbT4jJ4hijMg6OUXf/exmgVPZ/Vki7TXfyg+E9xFEiqQTmR47c7eBx0bk8cVI9yB41H9Mb9lMaaxid1d40Z1+axUFl+BIyK+XiWJHMaqhwW4UDJA6nHWgRepaQ/2aOmY+0TX6XePVfDZ3GPTaXX+xT+pT90UMl9O+q3UviTbPCVQgVUHByMe7IH5TZznhsUBRRRQFFFFAUUUUBRRRQFFFFAUUUUBRRRQFFFFAUUUUH//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p>
        </p:txBody>
      </p:sp>
      <p:sp>
        <p:nvSpPr>
          <p:cNvPr id="12291" name="AutoShape 6" descr="data:image/jpeg;base64,/9j/4AAQSkZJRgABAQAAAQABAAD/2wCEAAkGBxMTERUUEhQVFBUWFx8aGRgYFxofGRobGBkcHR8bHCAiHSggHRwlIRsbITEhJykrLi4uGiAzODMsNygtLysBCgoKDA0OFA8PFCwcFBwsLCw3KywsLCwrLCwsLCwsLDc3LCwsNys3Nyw3LCwrKyssLCwrKywrKysrKysrKysrK//AABEIAF0CGwMBIgACEQEDEQH/xAAcAAACAgMBAQAAAAAAAAAAAAAABwUGAQMECAL/xABREAACAQMDAQUDBA0IBwcFAAABAgMABBEFEiExBgcTQVEiYXEUMoGRFSMzNUJScnN0obGyswgXNmKCksPTFiU0VZOi0VNUY8HCxNImQ3W08P/EABUBAQEAAAAAAAAAAAAAAAAAAAAB/8QAFBEBAAAAAAAAAAAAAAAAAAAAAP/aAAwDAQACEQMRAD8AeNFFFAUUUUGm8uVijeR+FRSzfBRk/qFKruj7cy3V7dRT5+3kzxjr4e3ahj+AXZj3qx86i9XtdbvNUvFt5ZI1gfAUyskPhsCYxtwVkLLycqRzyelU7sTot/PLMlg3hSImJGEmxgpb5gYZYElfIgHZyfUr1BRS+7mbu8e1nW8MjGK4aNTKSXygAddxJLBXyM5PORnA4YNEFFFFAUUUUBRRRQFFFFAUUUUBRRRQFFFFAUUUUBRRRQFFFFAUUUUBRRRQFFFFAUUUUBRRRQFFFFAUUUUBRRRQFFFFAUUUUBRRRQFFFFAUUUUBRRRQFFFFAUUUUBRRRQFFFFAUUUUBRRRQc2n30c0YkicOhzyPUHBB8wQQQQeQQQa6aRo7QNo+u3MbE/JJ5fEkXyAmAbxV9CrFgfVVI5wuHiDnkUGa+JZVVSzEKoGSScAAdST5Cvukbrmsy69qS2Nu5SyRiWK/hpGRulPqM4CDkZZWI9AvzdvoJpHisILi9cDDPAqrGvoDK7KvmSCM+dReh6YNOdpodHuU3LtfwrtZmK5B5jeXk5HG3nk+tXvR9KhtYUhgQRxoMAD9ZJ6lj1JPJNdtBAdmu1tnebkt5AJFJ3wupSVTn2socHqeSMjJ61P0v+9Psf48RvbXMd7bjerpwzqnVcjksBnaf7PQ11d1vbX7I2xEmBcQ4EmOjg/NkA8s4II8iD5EUF2ooqid7PbI2FuI4Ti5nyEPXYoxuk+PIC58znkKRQXK3vo5HkRGDNEQHA52sRnaT03YwcdRkeorpqj9zenGLSo3b59w7zMSclt5wrE9SSiqc++rxQFLvtB3nm3vZbOOyluHix9zYkkFFfO0ITgbsUxKUOkf0vuvzf8AgQUEj/Oncf7nvf7kn+VW/T++GzaQRXMVxaN6yoNoz64O4D3lce+mNVe7d6FFd2MySqpZY2aNyOY3VSQwPUc9fUZB4NBPRSBlDKQysAQQcgg8gg+YNfdLjuGv2k0wq2SIZ2RPcpRJMfQXP0Yq/wB9fRQoXmkSJB1Z2Cr9ZIFB0UVCWna/T5WCR3ls7HgKJkyfgM8/RU3QFFc9pfRSgmKRJADg7GDYPocHg1HjtTYl2jF3b71+cviplcEDnnjkgfTQZh7S2rXj2SyZuUXcybH4GFOd23aeHXofOpek7pepQjtVcymWMRGDAk3rsJ8O3GA2cE8H6jTZs7+KUExSRyAddjq2Pjg8UHTRUVqfaWzt22z3UETfivKgb6ic106bqsFwu63mjmUdTG6sB8cE0HZRRRQFFRuqa/a22BcXEMJPQSSKpPwBOTWdL161uci3uIZiOojkViPiAcigkaK1XNwkal5GVFHVmICjJwMk8dSBWBdxmPxA6eHjO/cNuPXPTHvoN1FQkHbDT3fYl7as5OABNHkn0HtcmpugKK5tQ1CKBN88scSfjSMFX6yQK49L7SWdw223uYJW/FSVWb44Bzigi4O2IbVn07wiCke/xdwwfZRsbcf18dfKrTSpsf6XT/o/+FDTWoKH2j7wJ7a5kgTTbqdUIxKiuVbKK3GIyOCcdfKoi573ZY13S6VdRqOrPuVRngcmIDmmnVE77fvRL+ci/jJQRUPezM6hk0m7dWGQyhypB8wRFgj3ipHS+8WWQTtJp1zAsFvJPukDKG8IA7AWjAyefqNTfdv96bL9Hj/dFdPbj72Xv6LN/Cagx2M7RC/tEuRGYwzMNpbJGxivXA9KnKofcocaPETwA8v8V6sB7ZacH2G9td2cY8ePr6fO6+6gnKKwrAgEHIPQitd1cpGpeR1RB1ZmAUfEngUG2ioWz7W2ErhIry2dz0VZkJPwGefoqaoCqn3gdthpiRM0Jm8VmGA4XG0A+YOetWylF/KG+42n5x/3VoG7RRRQFFfMsgUFmIUDkknAA95qDHbTTi20X1ru6Y8ePr6fOoJ6isIwIBBBB5BHQ1ojvomkMSyIZFGWQMC4HHJXOQOR9YoOiiovVO0dnbttuLmCFj+C8iq3xwTnFdWnalDOm+CWOZPxo3Vhn0yCeaDqooqEue1+nxuY3vbZXBwVMyAg+h54PxoMds+0QsLR7kxmQIyjaGwTvcL1wema7tD1AXFtBOF2iaJJAuc48RQ2M+eM1T++aVX0WVkYMpeIggggjxk5BHWrD2D+9dj+iQ/wloJ2iozVO0NpbHFxcwQk9A8iqT9BOa26XrNvcAm3nimA6+HIrY+OCcUHdRWm7u44l3Suka5xudgoyfLJOKxNeRpH4juix4zvLALg+eScY99BvoqGsu1lhM4jivLaRzwFWZCT8Bnn6KmaBIfygdMxPbXAHEkbRMffGdy/SQ7/AN2mV3c3ZfSrN3PPgquT57PZBPxABqH77NM8bSncDLQOko+GdjH4BXY/RSZFjqOoxxiOCaW3hURxKoPgqEG32c4Vn67m5OSegwAU/O8zUTb6VdSKSG8PYCOoMrLHkfDfn6Kov8nqxXZdzee5Ih7gqljj471/uiozR5rmfRtQ065WVZrZFmjWRWDmNX37BnlgDGQD6OAOgqT/AJPV8Nl3D5hklHvDKUOPhsH94UDhoooogpAdhT8j7RtAnCNLPDgdAntOgx7tiD66f9eeeyVys/aCW7z9qie4uWby8JA6q3/MlB6FLCvOvfG8k2svEB7QWKGMHz3qGH/NIRUbe6bqmpStffJrh953IwBGxeqrFnBKqMYK9evUmpTsSs99rVr8rDGW3GZS6kORACULggHeGaMZPJAGeeSV6A02zWGGOJOFjRUX4IoA/UK6aKKIKR91rsFl2oup7likYULkKzHLQQ44UE+VPCk5Y26SdrbpZEV12ZwwBGRBB5Ggs/8AO/pP/bv/AMCX/wCFVztV3mreobLTUO+4+1mWUrGoVxg7dxzuIyMnBGeAxwKZx0K1/wC7Qf8ACT/pVc7Td2Wn3UbBYUt5cezJEoXB/rKMK49QRn0I60Ej2F7NDTrJYAQ75LyMOAzt1x7gAFBPkoqp6T2Dmv53vNaBLbiIrVX9iNQfVTyDjoDz1bOcL9dzfaCZhcWN026SzbAYnJ2hmRlJPJCMvBPkw9K2aj3oNLMbfSbV72QdZOkQ9+fNcjG5igPkTQTOq92WmTRMgtkiJHDxDaynyPHB+DAg1FdymqSyWs1vM29rSYxqxJPsY4GTzgMGA92B5V8x6Jr91zcX0Nkp/At4wzfWeQfg5rg7h1IF+CSxE4BY9SRu5PvPWgpHYa2ubzxtOt2MMcsxluZR5RABQn9o+WRnHoGBa9j3U6XHHsMDSZUBmeWTLYIPO1go5UHgDpVe7g4hsvnx7RnCk+5VJA+tm+umvRSL0/sjZt2iuLJoc2yQ7lj3vwfDhOd27d1dvPzq59rbKHRtLuX0+PwXkKLkM7EF2CbhuY4IUnHvxURpP9Lrr8x/hW9MftDo0d5bSW82dkgwSOoIOQw94IBHwoikdgO7ywNjDPPCtzLcRrK7y5bmQbsAE44zjPUnkmvjW+7ExTx3WjuLWZWAdSzeGUJ545OPVPmkdNpGTHWmia9pY2WjRX1sp9lG+cB1OFZlK/BXYe6pLSe9lBKINStpbGQ/hMCU64ycqrKv9bBX1NFMlc4GevnjpUJ2zmvFs5DYR+JcHAQZUbcnBcbiFJAyQD5+vQzanIyORXDrmsQ2kLT3DhI16nqST0AA5LHyAoin9m+6u0jXfej5ZcvzI8pZl3HqACefymyx93QQ/ed2Htra0N7Yp8lnt2RgYiQCC4U8ZwCN2cjGcYOQa3QdvNT1An7FWISLOPHuT7PHXgEDIPHsl8eYqJ7f6DqiadNPfaj4gXZm3ijCxnfKi4LAKWA3Z5XyFFT/AG71I3PZkzsADLFbuw8gzTRE492c1C9iuyM+o2ts1+5WxijVYLZGI8XaPuspBzz5efpt539Wt/0Qj/MW/wDGiq592v3psv0dP2UHDrHdhps0LRpbpCxX2ZIxhlOOCfxh6hs5qB7o+0rJplyLtiRYs2T1IjCbtvqcEOB7to8qaNed7SUrpet7eM3USn4NcEH6xx9NBZ+xvZxtakbUtT3PGWKwQBiEAU4PTB2gjbxjcVYnPAq2ax3X6dMmI4RbSLyksGVZWHQ4HB59efQg81Jd3EQXSrIDzt0b6XUMf1k1Y6ISnYiG5TtJIl44knSBlaQdHASLY/xK7SffmnXSpsf6XT/o/wDhQ01qKKonfb96JfzkX8ZKvdUTvt+9Ev5yL+MlES/dv96bL9Hj/dFdPbj72Xv6LN/Caubu3+9Nl+jx/uiuntx97L39Fm/hNQKju67NXOo2ccU0jQ6dGz+zGcPcuZGZgx8kUnb9BwM4ZWLP3aaW0Rj+SRrxgMuRIPfvzuJ+JPvzXD3JfeeH85L/ABnq90Cr7nb2SCW/0+Z9yWjkxk+ShnVseinar48izVyaDprdoLmS7uy/yGFylvACVDEAe02MHoQSRyS23IC4MZHKVu+0ZU4It5cEdR86unu6n1pdPiFjDZNb7pNrSlt5Pivu3YcD52QOOgFFXfVe7DTJoigtkhJHDxeywPr6N8GBFQ3dbrM8Vzc6TduZJLb2onOctGNvGTzjDoygkkByOi1v+Wdpf+76d9cn+ZXFoHZ3VW1mO/vI7dBsKSeC5wR4bBTgkkndszz5CgaNKL+UN9xtPzj/ALq03aUX8ob7jafnH/dWiG7RRWDQKK8R9d1Wa3aRlsLI4dVJHiOGK8+8srgHnCpxgtmrm3dxpZTZ8jiAxjI3b/7+d+ffmqp/J9O62u5G+e9wN3r9zVv2s3101qBSdnzJo2rJYGRnsrrmDcfubknAHv3eyQOu9D1zmEnS8btHfx2BVJpU2NK3SKMrblpB6sMKoHq/0iw99i4n0uQfPW44/vwt+1RWvsn/AEr1D8w3/taCy6P3YadEmJYRdSNy8s+WZ2PU88D6OfUk81TdZ01NG1qye0ykF23hvFkleXVG6nO0eIjgeRU44OKc1Kjvn/23SP0g/wAW3oOjvK1ae6vYdItHMZlG6eQZ4QgnbxzgKpYjjdlFzhjU9pndjpcMQjNskpA5eX2nJ9c9F+CgCq12OTf2m1J25ZYyo+H2lf2KPrprUCP7yuxr6faSG0lb5DK6eLbuxbw33go8ZPOCwCnz553DG2wa12oex7PWJhz481tBHHgZK5hUswHmQBgf1mWpXvs+8835cX8ZKovaL2v9GEPzTHB+trUH9VBdeyvddaRxB72MXVzIN0rSksNx5IAJwcfjHJPX3CO7d930UELXumA2txbjxMRk7WVeWAXkA4BOBw2MEHOQ0a13CBkYHoQQfgRQKLt3r4v+zkdwQAzSosgHQOjFWx7iRuHuIru7Ndi5dQSG41YkxIii3tFYhFUKAHkwcl2HOM55549lV5pkhPZm4B6C+TH0xR//AN9Nehezn+x2/wCYj/cFFVDth3ZWEtpL4FukEqoWRoxjLKMgMOjKcYORnnjmqn2T72vCs4Y58ySIpBc5yQGO3J8zt2jPninLffcn/Ib9hrx5B81fgP2UHsHU7FJ4ZIZBlJUZGA4O1wQcHyOD1pf9nb1r65vkjYpFY/aba2R2jj3LvXxJNhBYFkwF+aAOmeaZNK3tJ2Lv7a+e/wBIdMy5MsLEAEsct1wrKx9rkqQScHnAImu7K11Dw5G1RPtisViZ9hkCNguuVJ9jcq4yc8egFUHWdJm0DU1vIUZ7N2IIX8FJD7ULehBAKE4B2qM9ampn7TXQ2N4FkvmysgJHxDyuP7OPjVg7GdhWtfENzevdeMMSxPgwvkY9oOXZj/WyuRgEYorMva6/uR4ml2ST2/4M0sypvI4IWPIZcHj2sfCoy47y7y0P+s9LlhT/ALSJ1df/AIfR4lSq93sMEjSaddT2LNyyRsrwk+pjcEfDngdMV0Sdnr+QFJtWOwjB8G2ijcg/1iXx9AFEVrtn3p28lkY7Bne4n+1gbGVow2ATyOWOcLjPJz5Gpjuw7BrZWj/KUVprgDxUOCqoM4i9D1O7yJJHIArluu57TGi2K0yP/wBr4u5m/KVgU+pRUMnZTW9O/wBgvFuoh0idgOPQJISqj8l1oJjsra6pcyXX2RMtttP2mSOQqEbJ4RQ3hyxgYOXU58yfLv7sdTTUIlvpEQXcatbSuowHAKSA/AgqfcS1VnUL/tHexm2NrFbCQbXkDKvB68+K5APT2VJ54pgdhuzCadaLbqd7ZLyPjG52xk49AAFHuUUFgooooClDpH9L7r83/gQU3qXuv92Hyi9lvEvZ7d5cfchgjCKmAwYHB2g0DCrj1bVIbaJpp5FjjUcsx/UPMsegA5J6VQP5rZ/973//ABH/AMyswdzlszh7u6urojyd8D4Z5cfQwoKJobTS2uuX6qyrKrKPhLKXkHH4iMMn300e6C0hTSoGiAzIC0jDqZNxDZP9XG0e5RVng0mBIPk6RIsG0p4YUbCrZyCPPOTn1yaoMfdjc2zv9jdTltYnOTG0YkAPuJYA8YGSu7AGSaC+a3rEFpC01xIsaL5nqT6KOrMfIDmlv3Cyh1vnGQGmVgD1wwY81L6X3YR+KJ9RuZdQlX5ol4iH9gs3H9XO33VNdkOx62Et06Ss4uZN+wqAE9pzgY6j28f2RQVHuE+43v6T/wCgU1KrHYbseunJMqytL4sm8kqBg4xgYNWegU+k/wBLrr8x/hW9MHtT2jhsIPHuN+zcF9hCxJbp04HTqSB5dSAa52s7vmuLwXtpdvaXAABYJuDYG0HG5cHHBzkEAcVJ9nuzMyQzRahdHUBNgEPGFUKBjaF3Ec9c8fqoLBY3kc0ayxOHjcblZTkEHzFU/vjhgOlTNMF3Lt8En5wkLAAL58jIP9XdUf8AzZTW7E6ZqM9ojHJiZfEQE+gLAfSQx99fVv3YNNKsuqXst9sOVjK7IvpXcePXbtz0ORQT3dkX+xNn4nXwRjP4nOz/AJNtU3vzO6bTIpCRbvM3inOAPaiUknyIR5OfeabCKAAAAAOAB0AqG7WdmYNQtzBODjO5WXhkYcbl8uhIweCDQS8EKooRFCqoAVQMAAcAAeQped92twJp8lqZB48xjKxjlsJKjlm/FXCnBPU8CtUPd7qaJ4UetSrCOAPBO8L6BvF3DHQYIx5AdK7bfups1t5kLSSTzrhrmXDyDkHK54HTr1PmTQQut/0Qj/MW/wDGiq592v3psv0dP2VpuexavpI00zNtCovi7RuxHIrjjOPwQKmuzulC1tYbcMXESBAxGCdvnigkaRvY7SWurLXIEG52lyg9XR5HUfSyinlVY7Gdj109rlllaT5RJvOVA2nLHAweR7X6qCJ7mNeS406OHI8W2HhsvmFyfDbHXBXAz6q3pV7kcKCWIAAySTgADqT7qonaHuzjkuDdWVxJY3DElmjyUYk5JKhlPtY5AOD1IJzXHL3b3lxhb/Vpp4fONIxHu+PtFSPip+igg+yurxXfaiaaA7ozCyq342xIlJHuJBx6jBpy1VNM7CW9vexXNv8Aa1jt/AEQHskFixctnJY55JzmrXQFUTvt+9Ev5yL+MlXuoTtl2dW/tHtmcxhmU7gASNjBuh+FBzd2/wB6bL9Hj/dFdPbj72Xv6LN/Cauvs/pYtbWG3DFxDGEDEYJCjGcV961YC4tpoCxUTRPGWAyQHUrkfDNBUe5L7zw/nJf4z1e6hOxvZ1bC0S2VzIFZjuIAJ3sW6D41N0Cf7L2AuNW1yBuBLG8ZPpvYrn9ddvcfrG2KXTp/YuIJHIQ9SpPtgepV92fcy1bNA7HrbX11eCVnNz1QqAF9rPBzk1x9sO7q3vZRcI72t0MYmi6kgYBYZGSBxuBVsYGcAUFzqqWnbiKXU2sIY3l2IS8yEFEZeqt7h7K5GfaOMcHEC/YLVHXw5NblMZ4IWHa5HpuEm7n3k/TVr7IdkrbTojHbqctjfI2C7kdMnAGBzhQABk8cnIT1KL+UN9xtPzj/ALq03aqnb7sUuprErStF4TMfZUHO4AeZ91Ba6KWn81s/+97/AP4j/wCZR/NbP/ve/wD+I/8AmUHD3YzCx1O/06UhC8niQZ43AbjgepMZQ4/qP6U2apGp920FxbQxzTTNcQDCXQP24+0WG4kncATxnkeRGTUb/oHqpXw21uXw+nEOHx+X4u/Pv3UEd21kGoa9Y2kR3LaN4kxHRSGR2B+AjRfjKB61nsn/AEr1D8w3/tau3Y3sZbacjCHc8j/dJXILv544AAGSeB8Tk81q0vsasOpz6gJWZp0KGPaMLnwuQc5P3IfXQWilR3z/AO26R+kH+Lb016q/a/sct9NaStK0ZtX3gBQQ3tRtg5PH3MfXQUu9nGndpvFl9mC9j27z80EhF5PueNc+glBpuVC9quzFvqEHg3CkgHKuvDo3TKnB+ogg+YNU+Du+1KFfDt9ZlSEcKrQ7mUegJk4x7to9woPnv11uFLH5KWzNMyMFHUKjhizegO3A9SfccV/ttZOuj6NfRruNpHASPcyRMCfdvjRf7dWuz7qbdYZxLNLPcXCbWuZfadc45UEnngckk+WccVb9P0aOOzjtHAljSFYTuAw6qgTkdOQOlBv0nUo7mGOeFt0cihlPx8j6EdCPIgioztxrqWVjNMxAbYVjH40jAhVH08n0AJ8qqv8ANlNbux0zUprRGOTEy+IoPuywH0kE++tln3YeJMs2p3kt+UOVRhsiHTgrubI45A2g+YNBRLvRzb9lVLAq09wsuD12n2UP0oit/ap3dnP9jt/zEf7grg7a9mF1C1+TNIYhuVtyqCfZ8sHipjT7Xwoo4wc+Gipn12qBn9VBm/8AuT/kN+w148g+avwH7K9jzx7lZemQR9YpSp3GRAAfLJOP/DX/AK0U3aoXep2Hn1JIvAmVTFnMUhYRvux7WQDhhjjg9fKr7RRHn6DuPvifaezUe5pCfq8ID9dd8XcPKfnXUK/CAt/6xTyooE5B3DRfh3ZP5MCr+12rce4e28rmT6Y4/wDpTdooErP3C/iXif2rb/zEv/lXDN3FXA+ZcWzflIy/s3U+KKDz7D3I3+8ZezUZ+cryEj3geEMn6R8ae+k2ZhgiiLtKY41QyP8AOcqoG5vecZrrooCiiigK1XFyiDLuqA+bED9tbaRfa+K3OvyjWRJ8maMC3OXCAbUwcrztDeJnHRiM8UDzVgRkcg1mltpbR6FpkswuDe27OGt1XAA3nAUOCw2n5zEADhiBk4O3Se8C5N1DbX9ibQ3KnwWEoYHCk4YYGPT1BIyOcgGFHIGGVII9xzX1SD7v+19xp+jmSKz8aFZ8yStIEUFxGoVRgsxzjJxgZHXnF51XvFmNwltp1mbuUwrM4MgTYrqrAcjBOHTPI+cAM+QMOsE460tz3sJ8hWdbZzcNP8n+T7ukuN3ztuduCB83OTjHnRD23nmN1ZX1obSc2kkiASB1Zdjeg4PUjBPzW6Ecgx0cEZBBHqDX1VD7kB/qaH8uX+K9a9d7fXAvJrWwsTdtbqDMxkCAZAOAMc9cdck5wDjNBfZZVUFmIUDqScAfTWY5AwDKQQehByD8DSK7xe2Q1GxsikMixvPmQZyu9Aw8HOBliCHU46EHANOLszCqWUKpC1uojGIXJLRjHzWJJORQSMc6t81lPwINDTqDgsoPpkZ5rzx3Lym2vrVzwl4ksP8AajCPz6nO0D8usajL8o1yO86q2qxwJ8IHhGR7iCp/tGg9GUUudV7xrj5Rcx2NgbqOzyJ5DKEwV3bgowScbWHGSdp46Z+tT7zx8nsntLczy3rFUiZ9u0owRgTgjO8gA8DGTkAUF9uLyNAzPIiBBuYswAUDqWyeB7zWbS6jlRZInWRGGVdGDKR6gjg0kINQxq+rz3NrgiwYyW7ODnaltlN6ggq2MgjyYcA8VZ4u3ogtLCKxsQ010jGO3WTCRqrH8IrznBPQDAYkjHIMe9vI4UMk0iRRr853YKoycDJJwOSB9NfdvOsiK6MrowDKykFWBGQQRwQfWlledvlnsr+O9sQJrXw/Ftmkyjh5FA9oLxg4PQj5uCc8brfvBMT2NpbWG/5RZRyxRpMBt3I5WP2lA2qI+XJ4GeDjBBl0Us7bvYC2t3Jc23hzWsoiMSybgzsXAG7bxgxyZODwuRnOK79D7d3BvIrTULI2j3CkwkSq4bAJw2B7J4+OcZAzQX2ioTtj2h+Q2xm8J52yFSNASWY56kA7VwCScHp5nAqudn+3lw19HZX9kbSSZC8REocEAM2GwOOEbzyCMEDNBfqKU8PezcyWcl1Hp2Y4ZAsrm4Gxd2wKB7AZmJcZAXABU5OeJjUu8WQzWcFlafKJbqBbja0oTajqWAyQRnCtknA4HXNBfUkByAQcdcHp8axJOq/OZR8SBSw7mX3XWrsVKM1zkqcblJknJU4yCR04JHFcnevpsdzrGmwzDckgKsOhwX8j5UDdRgRkEEeorNJrQLZdI182kLuLWWAyMrHIXEbvuPqR4TDOM4bBzipL+da48L5Z9jm+x+/Z43jL4nztudmOueMdM8bqBp0VRNR7fSi+Nna2ZumaBZY2EqqDuAOW3ABUAPXJOSBjmqJ217w7i601WjSa0kS6ZJHilYKpSPIUsNp9rfnb/wCEfdQOuXU4VlWFpY1mcZSMuodgM8quckcHoPI110uB2jjl1TTxNp5juJo3KvK2JYQpmGNu3BDBCc5HD1otO9G4lJnh06SWxWXwjKjhpcnGCIgN3RlOOnIGc0DOopRdnu09y3aC5Ux3TRvhBCWbbAv2oeMUPCqcbugP2we+prQe8O5u5mihsGIjmaN5PFyigA7STsByxHTB2gg+dAw6KXSd6K/Yh9QNvh0l8IwGT8LK8btmfmNu+b5Yq/WErPFG0i7HZFLIDkKxAJXOBnB4zgUG+iiigKKKKAooooCiiigKKKKAooooCiiigKKKKAooooCiiigKKKKAooooCiiigKKKKAooooCll2p7YWvyyWx1i1VLbbuilId9/ow2ruQ8kZXJBBGaZtc93ZRSgCWNJAOgdQwH1ig83paTPo+oGESNZpdI0Jb0zKrN8cNDu8gc++mrad49vcXVra2cfynxEJkk9pfBCrnOCnPQ55AzgZ5pgJEoXaAAuMYAGMemPStNpp8MWfCijj3ddiKufjgc0CE0s/8A0jcfpKfxIKkezurQ6frPj3jGKKbTofDfaxDfabUfggnrC4+IHqKdYsYghQRpsJyV2jaT64xjyH1Vi50+GRQskUbqvRWRSB8ARgUHnGNGFrHelWFv9lzJv2n5nsHd8MqV/KGOtWy/1WK/1qSe0YyxRadIHfawAOyYY5AP/wBxfqPoac5gTbs2rsxjbgbcemOmK1W1hFGpWOONFPVVRQD8QBg0FM7kD/qaH8uX+K9Vqy16DTtc1Q3jGISqjRnYx3gDPGAfXHpkEdRTdhhVBtRQo9FAA+oVqu7CKXHixRyY6b0VsfDI4oPOdtaPHotgXGBJqe9c+a+EEz8Moa9KP0NapbVGADIrBegKggfD0rdQeb9Ot2HZ6G7jO17S/wB4b0DCNf3/AAz9FSaab4Ft2dz86W8Ex9/izQsv/JtH0U9lsowhQRoEPVdo2n4jGPIfVWXtYztyinZ83Kj2cfi+nQdPSg8/tbWcV7qi6jPc2zCZ5I44nK+MrvIwHzSGyCmM4GGPvx13DQW32CuESaK0EkrZn2l1Dyo25ioxgjLjHVRnmnldafFIQZIo3K9CyKSPhkcV93VrHIu2RFdfxWUEce48UCI1G/jn1HW5Ym3xvpshVsEBgEtlyM9RlTg9D1HFYsLtLWXQbuclLdYHUyYJAOZRjgE/hqfhk+Rp7myiyT4aZI2k7RyvHB45HA491YksomTw2jQp+IVBX6sYoFP2r7aJf2GqCGHEEIiC3GT9sLTJxtKDGME9Txjpmo3s8f8AXOhf/jI//wBe6p1JZRBPDEaCP8QKNv1YxWVs4wVYIgZRhTtGVHoDjgcnj30Hm/XLd3TWyi7vC1FXbHkviXq5Puyy/XVu7Nw6W2qWgtJr+8lAMgdpA0cQCnIfcgYD4eZUdTTjjtUXcVRRv+dhQN3Xr69T19a+LSwiiz4UcceeuxFXPxwOaCo97faaaxs0aAhHmlEXildwjBVmLAdC3s8dfPiqForQf6Q2HgXUt77D755WZtz+FPkISMbACBheB0znNO+4t0kUrIqup6qwBB+IPFfCWMQKkRoCgwuFHsj0HHA5PT1oEH2bYf6L6ic8fKk/ba1I6VqMdpqWkz3DCKFtJhXxG+bnw3HJ+OB7ty+tOtbGIKUEaBCcldo2k8ckYweg+qiWwiYKGjjYJ8wFFIXHTbxx9FAte5qYPd6u65w9zuGQQdryTsMg8jIIODzXJ3q6jHb6xps0zbY4wWY4JIAf0HJ+imzFbopYqqqWOWIABJ9T69a+Lizjc5eNHI6FlB/aKBMWtz9ltalubRXMMVo8e8jAZmikRR7iTKcA84QmqrpK6aNPAu5r43IkKNZxPjnecYRkK5xjPOd2R14r0rFEqjCqFHoAAK0/Y+HxPE8KPxPx9i7/AO9jNAstChCdpQgDALpqrhiCwwIxhscZ48qXl+pOjXmOf9an6MwMOfTkgfTXpQW6b9+1d+MbsDdj0z1xXx8hi2snhptb5y7RhviMYNAq9R1eG61/SZ7dvEjeGTacEE7RcKeGwR7QI5qr6rrNtbtJdaXNPZXYn2yWEgJDndz7Iyo6n2cnHRdpxT6g06FNuyKNdnzdqKNuSScYHHJPT1NZbT4jJ4hijMg6OUXf/exmgVPZ/Vki7TXfyg+E9xFEiqQTmR47c7eBx0bk8cVI9yB41H9Mb9lMaaxid1d40Z1+axUFl+BIyK+XiWJHMaqhwW4UDJA6nHWgRepaQ/2aOmY+0TX6XePVfDZ3GPTaXX+xT+pT90UMl9O+q3UviTbPCVQgVUHByMe7IH5TZznhsUBRRRQFFFFAUUUUBRRRQFFFFAUUUUBRRRQFFFFAUUUUH//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p>
        </p:txBody>
      </p:sp>
      <p:sp>
        <p:nvSpPr>
          <p:cNvPr id="12292" name="AutoShape 8" descr="data:image/jpeg;base64,/9j/4AAQSkZJRgABAQAAAQABAAD/2wCEAAkGBxQSEhQREhQWFhUXFxgYFhYYGBcbGBsfHhgYGB0bGBgYHCggHRslHxkdIzEhJSorMC4uHx8zODMsNygtLisBCgoKDg0OGxAQGjIkICY0LCwsNDAsNy0vNC8vLCwvNCw0LCw3LCwsNCwsLCwsLCwsLCwsLCwsLCwsLywsLCwsLP/AABEIALYBFQMBEQACEQEDEQH/xAAcAAADAQEBAQEBAAAAAAAAAAAABgcFBAMCAQj/xABMEAABAgMEBAYOBgkEAwEAAAABAgMABBEFEiExBkFRYQcTIlJxgRUjMjRCU3KRkpOhsdLTFDNisrPBNUNUc3SCg6LRFsLh8CRj8SX/xAAbAQACAwEBAQAAAAAAAAAAAAAABAMFBgIBB//EADwRAAEDAgIFCgUEAQQDAQAAAAEAAgMEESExBRJBUZETIjJhcYGhsdHhFDRSwfAzQnKyBhUjU/FikqKC/9oADAMBAAIRAxEAPwCp2rouh0G49Msq1KQ+7T0VKIp0UiJ0QORI70/BXujPOY1w62jztdS/SNieknOLdmXyDihYeduqHpYEaxq35wjIHsNiTxWno30lUzWZG3rGqMPDxWV2Ymf2mY9c78Uca7t54pv4aD/jb/6j0Wto2xOzrvFtzL4CQCtZedokHdexJxoNdDlEkYe82BPFKVj6SlZrPjbjkNUY+Cptm6KobSL7806rWpcw8PMlCwKdNYcbCBmSe9ZmbSDnnmsa0dTB5kJgiZV685hkLSUKrQihuqUk9SkkEHeDHhFxZdMcWuDh5X8DglS2tDVKSpUtNzTawMEqfdUg7jVV4dNeoxA+A/tceKtabSbWuAmiaRv1QD6KVi2Jn9pmPXO/FCOu7eeK1Xw0H/G3/wBR6LY0fkrQnD2p6YCK0LinnQgbaG9yjuHXSJGNkfkTxSdXLRUw57G33Bov7d/iqNZOiIbAL0zNPK11fdSnqSleXSTDbIbZknvWcn0kZDzI2tH8QTxI8rJlidVqWNKbLWGZiYbmZhC0oW4EhzkclJVdu0wGGqIJWGxcCVZ0NQ0yMifG0gkDLHHrU+0atObmppqXVNvpSsmpCzUAIUs0rhXk064Ujc9zg3WK0FZT08EDpRG0kdW8gfdVuzbP4kEca65WmLq7xHRhhFg1urtWSmm5Qg6oHYLLJ0lsJ9285LTTrTmpF/tRoKUoBVJwzx6IjkjccWlN0dXDHZs0YcN9sfdTezNMJuXfBccW6EkpcbWqoONDQ6lCmB/KE2zPacStJNoymmisxoaTiCArBZdotzDSXmlXkKGB1jaCNRGREWDXBwuFj54XwvMbxYhdcdKJfi01BHuzgQEhacyD8qwZhibmaJKQtCnCqoJugpNK1qRCkzXMbrBxV/oyaKol5KSJuORsmGw7DW0ELdmX3XAKqCl9rqRQi7TIVwrEzIyMSSq6pq2SEtZG1o2YY8VuxKkUraWaatSdW0jjHuYDQJ3rOroz6M4glnDMBmrSg0XJU8481u/f2eqyrIs+fnwHpqYWwyrFLbPIURtrmkHeSTuiNjZJMXGwTVRNR0Z5OGMPcMy7Ee/dbvTA1ojLDxxPOMxMV9jgiYQt6+JSB0lOfp/9G+i9HLIdbFZaYWCMkPEutnpUrtg6QrqMGoR0TxxXAqI3n/eYO1vNPAc3w70t2jp462oSzkuWpjjEA4hTd0rFVJOBNRWmHXhSIXVBHNIsVZxaIjeOVa/WZY9RvbI9hz9032644mWeUyKuBtZQKVN4JNKDWd0MPJDTbNU9K1jpmCTo3F+y6h9j2o8iYbdQ4srK01N4krqoC6qvdA1pjFY1xDgQtxUU8ToXMc0WsdmXX1WVt0gtluUZU85iBglIzUo5JH/cACYs5HhjblYmkpX1MgjZ39Q3pLsJqatUqfmHltSwNEtNKKbxGYvDEgZEmtTWlIWYHzYuNgrmqdT6PAjiaHP2l2NvzcO+6ZUaFSYHJbUDzg68FekF1ibkI9yrTpSqObv/AJFuFlkWy5N2YOObcVMy2SkOmrjdcAQ4BUpOVTWmGGNYjfrxYjEJumbTVx1HjUfsLcj3ZX7LXWvoRbTk4wt5wJB41SQE5AAJIGOZxziSF5e25SmkqVlNKGM3A9+KYYmVeknhZYBlEL1odTTrSoEe49QhaqHMurrQTyKgt3g/ZSWEFrVTeB9PImTrvIHsV/mHaTIrM/5AedGOoqhw2s8iBCIEJZ090hEpLlKT25wFLY1jUpfQkHz0iCeTUb1lWei6I1E1z0RifTv8kk6DaEmYuvzAKWM0IyLm/cj2noxK8MGticldaT0ryN44sX7Tu9/LtyrLLKUJCEJCUpFAkAAAbABkIeAtgFlHOLiXONyvuPVyiBCzNKO8pr9w9+GqOJegewpqi+Zj/k3zCknB5+kZfpc/Bcivg/UH5sK1mlvk3939grdFmsSiBCmCdFBOSanWwA+h+Yu6r445fIUfcdXQYS5HXZcZ3PmtN/qJpqkMf0C1ndzRj6rA0R0kXIPEKCuKUaOt6wRheAOSxShGulNlIYpDGepWFfQtq47jpDI/bsP5tVplZlLqEuNqCkKAKVDIgxZAgi4WLexzHFrhYheserlLfCH3g70tfioiGo/TKstE/Nt7/wCpTJEyrUv6bW99DlitP1izcb6SCbxGwAE9NBriGaTUbhmrDRtH8TNqnojE+nepxoBYv0yaK3eUhvtjlcb6iTdCq51IJO2m+FIGa7sVo9K1Xw0GqzAnAdQ2+nerPFisYiBCIEJO4S7LC2EzIHLYWk1GZSVAEdRorqO2Fqll2625XGhqgslMRycCO+34E4wyqdYCdGGlTQm1obCk4oShAHK57iqArVsrgN5xiHkhraxT/wAfIIORaTY5knZuA2Dfv7MEn8L754yXb8EJWqm8kD2Ae0xBVnEBXH+PsGo9224Ca+Dt1KrPYu+DeSofavqrXprXrienP+2FVaWa4Vb79XCwTJEyrV5TUulxCm1iqVJKVDaCKGPCLixXTHuY4ObmMUr8G0qWpd5o4luZdQTtu3RXrpWIKcWaR1q00xIJJmvG1rTxum2GFUpO4VO8f6qPzhep6CuNB/NdxUgivWvVO4H/AKuY8tH3TDtJkVmf8g6bOw+aoUNrPIgQsrSO3W5NouuYnJCBms7B+Z1RHJIGC5TVJSPqZNRvedwSPozYLlovGfncWyeQjUumQA1ND+411VqtHGZDrvyV5W1jKKP4anz2nd7nw8qYBTCHVmV+wIRAhECFmaUd5TX7h78NUcS9A9hTVF8zH/JvmFJODz9Iy/S5+C5FfB+oPzYVrNLfJv7v7BW6LNYlECEuaB97K/iJj8ZcQwdHvPmrHSn6w/iz+oWNwhaIccDNMJ7aB2xA/WADMDngecYahEc8N+c3NOaJ0lyREMp5uw7vbyStoLpYZNfFOEmXWcf/AFk+ENx1jrGNawQzahscla6T0cKluuzpjx6vTh2WNtYUAQQQRUEYgg5EHZFiscQQbFLvCH3g70tfioiGo/TKsdE/Nt7/AOpTJEyrVKeFyaJmWmtSGr3WtRB9iBCNUecAtXoGMCFz95twHut/gllwmUcXrW6fMlKQPbWJaUc0lV+nn3qA3cPO6d4ZVIiBCIEIgQiBCIEJL4TNH1zDSHmklS2q1SM1JNK0GsggGmyuuFqmMuFxsV1oasbDIY3mwdt6/f0U60d0jeklFTRBSru21dyqmFdoVqqOutIUjkcw4LRVdDFVNs8YjI7VRLJ4SJZygeCmVbxeR1KSK03kCG21LTngs7PoOdmMZDhwPA/YlN8pNIdSFtrStJyUkgjziGAQRcKofG+N2q8WPWvRKQMhSuJj1ckkr6gXiTuFTvH+qj84XqegrjQfzXcVIIr1r1TuB/6uY8tH3TDtJkVmf8g6bOw+aoUNrPLPty125RlTzpwGAA7pR1JSNp/5yjh7wwXKYpqZ9RII2f8AXWkCwrJdtZ8zk3gwk0Q3jQgHuE/Z5yvCOHQoxhmdrOyV/U1MejouQg6e0/ft3DZ501CQAAAABgAMh0Q8sySSblfUC8RAhECEQIWZpR3lNfuHvw1RxL0D2FNUXzMf8m+YUk4PP0jL9Ln4LkV8H6g/NhWs0t8m/u/sFbos1iUQIS5oF3sr+ImPxlxDB0e8+asdKfrD+LP6hMcTKuUy4RdELt6cl04ZvIGra4kbOd59sJVENuc3vWm0RpLWtBKcf2n7enDcuTg+0v4giVfV2kmjaz+rJ1E8w+w7suYJtXmnJTaW0bywM0Q520b/AH8+3N04Q+8Helr8VEMz/plUuifm29/9SmSJlWqR8LLRE4hWpTKadS119488V9UOetboJwNMRucfIJp4KXQZIp5rqwesJV+cT0p5iq9ONtU33gfcJzhlUyIELDteRmzxi2Ju5hVDZabUkUGV444kZ6qxE9r8SHeCdp5qYWbJHfedY+WSmUvp1PrKUpeFVFIT2tvMkAeDvhITyHatO/RNGwEluXWdneqpY8lMtmsxM8dVNLoaSgA1GIIxOyHmNcOkbrK1EsDxaKPV7yVqxIlUQIS9b2hkrNErUkocObjdEqPlChSrpIrEL4GPVhS6TqKcWBuNxx9x3JGtjg2mG6qYWl5PN7hfUCbp846IWfTOGWKvKfTkL8JBqniPXwKV5KdflHSW1LacSaKTiOpaDn0ERAHOYcMFaSRRVDLOAcDl7H0Vl0O0gE6xxhAStJuuJGVaA1FfBINfONUWMMmu26xukKM0surmDiOxbsSpFJ3Cp3j/AFUfnC9T0FcaD+a7ipBFeteqdwP/AFcx5aPumHaTIrM/5B02dh8072raTcu0p51V1Cc9p2ADWTqEMucGi5VHBA+Z4jYLkqc2fJvWzMfSH6olWzRKa5/YSdp8JfUNybWumdrHJaOWSLRcPJR4yHM/f0HeeunMtJQkISAlKQAkAUAAwAA2Q6BYWCzDnFxLnG5K+49XiIEIgQiBCIELM0o7ymv3D34ao4l6B7CmqL5mP+TfMKScHn6Rl+lz8FyK+D9QfmwrWaW+Tf3f2Ct0WaxKIEJc0C72V/ETH4y4hg6PefNWOlP1h/Fn9QmOJlXL8IgQpFp9oh9GUZhgdoUeUkfqydXkHVsy2RXzw6uIyWu0VpLlxyUh548ffzz3rkl9KVLkXJJ6qj2viV5mgcQShXQBgerZHIlJZqFTP0e1tUKiPDPWHaDj68VaYsli0l8KFil6XS+gVWwSSNZQaXqdFAegGFqll23GxXWhaoRTGN2TvPZ6Je4J7WCHnJZRoHQFI8pINR0lOP8ALEVK+x1d6sNO05fG2UftwPYffzVVh5ZVECF8OmiSTsPujw5L1uYX89WF9dLfvWfvpipZmO5fQ6r9OTsd5Ff0RFuvnaIEJcsa1lKn52WWqoRxSmxhgCgXgOsg/wA0QseTI5pVjUU7W0sUrRncHtvh4eSY4mVciBCROFezGywmZoA4hSU11qSrwTtocRsx2mFapg1dZXugp3iUxftIJ7xt+y4+CFCrsyR3N5sdYCyfYRHNLtU2nyLxjbj9lR4cWcSdwqd4/wBVH5wvU9BXGg/mu4qQRXrXqj8Fs4hmXm3XFBKEqQVE+SfbuhumcGtJKzmm43SSxsYLk380q6W6SrnXbxqGkHtbZ+8qnhH2DAayYZZS89StaChbSx2zccz9h1ee1VjRC1GZiWQWEhAQAktDwCNXRrB1+eHontc3BZPSFPLDMeUN7433rbiVJIgQiBCIEIgQiBCXNMLal0Ssy2p5vjC04gIvpv3iggC7WuuIZpGhpF8VY6PpZnTxuDDa4N7YWB3qWaFTqGZ5hxxQSgFQUomgFW1pBJ1CpEIxEB4JWp0jE+SlexgucPMFW6Tnm3QS04hwDMoUlVOm6Ysw4HIrEyRSRmz2kdosua1rcYlkqU86hJSK3SoXzhUAJrUk7I5dI1uZUkFJNOQI2k9dsOKT+DbSRnilsuuIbc4xawFKAvBZvG6TmQa4dEL08rbWJVxpihl5QSMaSLAYDdh5WVASoEAg1BxBGRhtUBFsCv2BeLzfZStKkLAUlQIUDiCDgQRHhAIsV01xaQ5psQozphosqSdCk1LC1chWtJrW4o7dh1jeDFdLFqHqWy0fpAVUdnYPGfX1+qtUWSxa/CIEKbaU6BuNr+kyFRRV7iwaKSQa1aJwpXG6ctVcoSlpyDrMWkodLse3kqnsvv7fXjvWxo5p204A1N/+O+nBQWChKt/K7knmqpurEkdQDg7ApSr0RIznwc9hytifDPtHgmwTSKXr6abbwp54Y1gqnUde1klaZ6YIUhUpJkvPOApUWwVhIOBpdzURhhlr2FaaYEarcSrrR2jHBwnqOa0Y44XPfs7c1haMaATCnG3nqMpQpKwk4uG6oKAoMEg01mu6Io6dxIJwT1bpiBrHMj5xII6sfP8AMVWIfWURAhSq1mZsWrMzEo2pZZKL1MiC0gFBxF6o1DHI7IQcH8qXNGS1UDqc0EcU7ra17cTj1duWxOVlaaSzvJcX9Hd8Jp7kKB3FVAffuEMtnYc8D1qmn0XUR4sGu3e3EeC0ZvSCVaF5cw0B5aanoANT1R2ZGDMpdlHUSGzWE9yn2kFovWw4hiTbVxCFVLigQkqyvKOoAVonPE4bFHudMbNGC0FJBFo1hkndzzsGdtw+5y60/wCjdiok2Esox1rVrUo5n3ADYBDccYY2yoKyqdUymR3cNwWpHaVSdwqd4/1UfnC9T0FcaD+a7ipBFetetmw7GmZtt1DOKEdsUmtApQFEpG1VK0rgN1YkYxzwQEnU1UFO9rpMzgOobT2eKxiKYHAjAg5g6wRtiNOLT0dttyTeDzeIyWjUtOw79h1HrB7jeWG4S1XSsqY9R3cdx/MxtVxsm0m5lpLzSqpUOsHWCNRGUWbHBwuFh54HwSGN4xC7I6UKIEIgQiBCIELlcs5lRKlNNknMlCST0mkc6rdylE8gFg48V89imPEtegn/ABBqN3L34iX6zxK9peVQ3W4hKK53UgV6aR6ABkuHyOf0iT2rymZRkm84hsk61JTXzkR4Q3aumSSgWYT3FfKbMlyKhlojyEf4jzUbuXpnmGbjxK7EpAAAFAMABkI7URN8Sv2BeIgQvGalUOpKHEpWk0qlQBGBqMDvjwgHArtkjmO1mGx6l7R6uEQIRAhcs7Z7Two60hwfbSlXvEcuaHZhSRzSRG7HEdhss0aISNa/RWfQFPNlHHIx7k1/qVXa3Ku4rVlZNtoXW0IQNiUhI8wESBoGQSkkj5Dd5J7Tde8erhECEQIX5SBC8ZqTbcFHG0LGxSQoeYiPC0HMLtkj2G7CR2Gy4m9HJRJqJVgHbxSP8RxyTNwU5rqkixkdxK0kIAFAAAMgMokSxJJuV9QLxECEncKneP8AVR+cL1PQVxoP5ruKkEV616p3A/8AVzHlo+6YdpMisz/kHTZ2FfnCNolfCpyXTyhi8gDuhz0jnDWNY3jEqIf3N70aI0jq2glOH7Tu6uzdu8pkISWmW/odpKqSdqalldOMQPvpHOHtGGyksUpYepIaQoW1Udv3DI/bs8uKtkrMJcQlxtQUhQBSoZEHXFkCCLhYl7HMcWuFiF6x6uUQIRAhECEQIXBbVsNSrZdeVdGQGalHYkazHD3hguVPT00lQ/UjF/t2pGlbYnrVcKJc/RpdJ5bgxV0Xta9yaU1nKqwfJKbNwCvH01Jo9gdLz3nIbOG7rN77BuabO0PlGsS0Hl63Hu2LJ21VgOoCJ2wMGy/aqubSdRJgHao3NwHh91j6dWWmVYM5Kf8AjuNqRUtUSFhSgii0DkqxUDiNURzMDG6zcE5oyodPLyE/PaQc8bWF8DmMti2dCVOrlUPPrK3HiXCTkAaBISBgBdANBtJzJiSG5bc7UnpIRtnMcYsG4evbjdb0SpBECEQIXw62FApIqCCCNxgIuvQSDcKSWpLCatP6LLFSGwoIWUrVTk1LihjhzekDbFe4a0mq1a2B5p6HlprF2YwG3IffsVbQ0AkJAokCgG6lKQ/bCyyRcSbnNSbS9oOT6JOUvIPJQspUul48omlaUSnE037IQlF5NVq1mj3FlIZ58cyMBl7n7KqyUqlptDSa3UJCRU1OApidZ3w+0WFllZJDI8vOZxXvHq4RAhECEQIRAhECEQIRAhECEQISdwqd4/1UfnC9T0FcaD+a7ipBFeteqdwP/VzHlo+6YdpMisz/AJB02dh81QobWeUo4RNEuJUZphPalHtiR4BPhAcw+w7jghPDq84ZLV6J0jyo5GQ84ZHf1do8e3NGhZXib9AdLPoi+JePaFnPxaj4XknX59tZ4JtQ2OSqNKaO+IbykY548Ru7d3DcrAk1xGUWKx6/YEIgQiBC47WtFEs0t500SgV3k5ADeTgI5e4NFypoIHzSCNmZUhZS/bE7yiQMzTFLTdck18I7dZxyGFeNaZ+K1zjDo2mwHufzgOtWGzZBthtLLSQlCRQAe0naScSdcWDWhosFj5pnzPL3m5K6Y6UayNK7LM1KuS6SAV3MTqotKq+yI5Wa7C0JuhqBTztlOy/kQtRloISlCRQJAAG4CgjsC2CVc4uJcdqVrR01TxwlpRszL1SOSQlsUzqvHLWRhvrhEDpxfVaLlWkOincny07tRvE8Pwr3et9+WuKnWW0tKUEl1pwrCCcuMSpIN37QrHRkc3pjBcNo4Z7ineS4Y2ItfsIJ4JkBiZVqxtMLZ+iSrjo7s8hsfaVgPNiroBiKV+o26d0fS/EThmzM9g9cktcFFjXG1zaxynKpQTncBxNTjylD+0GIaVlhrFWWnarWeIG5DE9vsPMpu0gtRMrLuPq8EYDao4JHWSIYkfqNJVRS05qJmxjb5bfBJHBZZalrdn3cVEqSgnWSauL8+HpQtTMuS8q705UBrW0zMsz9h9+Co61AAkmgGJJyHTDizoBJsEvyukK5pShJNhbaTRT7hKWydjYAKl9OA3xCJS88wd6fkomwAfEOsT+0Ynv2DxK/NF9JTNLfYcQEOsKKVXVXkKopSapJAOaTh0QRS6xIOYRW0PINZI03a4XGw5X+61rVtNqWbLrywlI85OxIGJO4RI54aLlKwQSTv1IxcrEsi3picq4wwltnEJceUby6c1tAy33oiZI5+LRh1p2oo4Kbmyvu7c0Zd59F5S2lyg89Kuy6jMN9ylnlJWCAagqpcFCK3tudcI8ExuWkY9S6fo1pjbMx41DmXYW4Xv3eS+9GtJn5iYcYelFM3UlV4kmmIF1RKQCTWoI2Hpj2OVznWIsvKyhhhhbJHKHX/L5rcti1WpVsuvrCUjzk7EjMmJXvDBcpGnp5J36kYuViTlvzSZdc2JZCG0i8EOuEOlO0hKSlBpqqeqIjI/V1rYJ6Ojp3TCAyEk4XAwv3m57bBbNhWomaYbfQCAsZHMEEgjqIMSseHtuElU07oJXRu2LvjpQJO4VO8f6qPzhep6CuNB/NdxUgivWvVO4H/q5jy0fdMO0mRWZ/yDps7D5qhQ2s8vl1sKBSoAgggg4gg4EEbIM16CQbhRjTjRUybl9sEsLPJPMPMV+R1jeMa2aLUOGS2ejNICpZqu6Yz6+v1SxEKs1QeDnS65dk31ck4MrPg7Gzu5vm2Q3TzW5ru5Z/S+jda88Qx/cPv68d6p8OrMIgQiBClXCtbF95Mqk8lsBS961DAHoSa/zQjUvudXctVoKl1YzMc3YDsHqfJNnB1Ywl5RKyO2PUcVtAI5CeoHLaTE9OzVZfeqnS9Vy1QWjJuA+54+Fk0xOqtECEQISFwnaSlpAlGlUWtNXFDNKMqA6irHqB2iFamWw1Qr7QtCJHcs8YDLrPt5rR4PdHBKsBxYo86AVbUp8FG7ad/QI7gi1G3OaW0tXfES6rTzW5dZ3+nUvjhSmAmQUg5uONpHUoOH2IMeVJ5ll1oRhNWHDYCfC33Wzok6VSUqpRqSy3U7eSMYkiN2BJ17Q2pkA+o+aQtOJhU9PtSLR5KFXSdV44rV/KkecKGuFZjykgYFfaMY2kpHVD8zj3bB3n7KmykslpCG0CiUJCUjYAKCHQABYLMve6Rxe7M4lTjhMtBUxMNWeziQQVDUVqwSDuSk1PlboTqHFzgwLR6GhbDC6pk/AM+Jw7lQbJs9Muy2wjuUJA6dpO8mp64bY3VAAWenmdNI6R2ZSJpTaq5+aTZksqjd6jyxru91/KmnWqg6VZXmR3Jty2q+oadtHAauUc79o7cu8+AxTDbtrtWdLoYZTVwi4wympJOV4gYkVxOsneYle8RNsM9irqWmkrpjJIebm4/n4F46AaOLlULef+veIKxzRiaEjAqJJJpuGqp8giLRc5lSaVrmzuDI+g3L83bAlGaK7WtLiqniGyoYakJNFEfaWaY7CNkQG80ltitmaujqLX/ebcTs7APzFVRKUNIoKIQhPQEpA9gAEPYALLEukdvJ8ypzoK6qatOZnKEIuq8yilKB03UYwnCS+UuWi0m0U9DHBtw8L38SqJPziGW1uuG6hAJUf+5ndDjnBouVnoo3SvDGDEpA0aQu1JxU6+O0smjLZyCsCNxIFFE6yU6hSFIwZX6xyCv60t0fTinj6Tuker3yHVfaV16ZWkucX2Nk+WagzDg7lABqElQ3jHou4kmnUzi88mzvUOjoG0rfi58PpG09fpx3JusSzUyzDbCMQhNKnMnMk9JJMMMaGtACqamd08rpHbV3R0oEncKneP9VH5wvU9BXGg/mu4qQRXrXqncD/1cx5aPumHaTIrM/5B02dh81QobWeRAhc8/JIebU04kKQoUIP/AHAjMHVHjmhwsVJFK6J4ew2IUQ0p0eXJPXFVUhVS25zhsP2hrHXriskjLDZbehrWVUesMCMxu9jsWNEacVV4PNLuOAlX1dtA7Ws/rABkTzwPOMdRh6Ca/NOayultG8kTNEObtG72Pge5PcNKiRAhQi0//ItFxKv1k1xZ6ON4v3RVu50nf91u4P8AZowRsZf/AObq7JFMBFosIv2BC/FKoKnKBCzNHrUMy2p6gDZcWGjjVSEm7eNdpCiN1Ijjfri/BNVdOIHiPbYX7TjbuFu9TPRxjsjainl4thRdOyiSA2n7uGsAwnGOUkv3rS1j/gqERtztq95zPnxCsEWCyCkvCRaJmZtEo1jxZCANRcWQD5sBu5UIVDtZ+qFrNDwCCnMz9uP/AOR6+ifrWnE2fIkinam0obG1QAQkdFc91YacRGzsVBBE6sqrH9xJPZmUrcFNkk8bPOYqWShBOZxq4rrVh1K2xBSszeVa6dqANWnbkMT9h3DzCebXtBMuy4+vJCSqm06gN5NB1w092q0kqjghdNI2NuZU+4M7PVMTD1oPYkKUEn7asVEV1JSaDyqaoUp2lzi8rQaZmbDC2mj7+wZcTj3Js06tkysotSTRxfa2zsJBqR0AE9IETzv1GKp0ZSioqADkMT3epwSZwcWfMXHHmEJSXOQH3DVKUgm9cQDeWq9nUgckYnEQtTtdiW8VdaYmh1mskJNsdUZk7LnIC3acU92Po42wsvKKnn1d0+5Qr6E6kJ3DVDbIg03zKoaitklaGDmsGTRl7nrK2YkSaQODqUTKuzjLxCXgpPdGl5sXrq01zSak1G6sKU4DC4HNX+l5HVEcT2YtseOFwvvSm1XJ8mRkBfSTR94fVgcy/kd9K1GArjT2V5k5jO9eUNOykHxNTgf2jb228uO5M2jVhok2QyjE5rXrUrWejUBqAETRxhjbBVdZVvqpdd3cNwSRwsWwStuTQcAA44BrJ7hPViab07IWqn46qvNBUwDXTu7B9z9uK2LBsKZMs3LE/RWgntlwgzDijirlDktip1XjSmUSMjfq6uQ8fZJ1VXBy7pQNd2y/RAGWGbvAdqaLJspmWbDTCAhO7MnaonEneYnawNFgqueoknfryG5/OC7Y6UKIEKZ8KOkDTiUSrSgtSVhbhTikUCgE151TXdSEqmQHmhaXQlHIxxmeLAiw8MVO4UWiTnwaW+3LOONPKupdu3VnuQoVwUdQIOeWEMU8gabHaqbTNG+djXxi5bfDqVcSoEVGIORiwWRIsv2BCIELOt6x25tlTLowOKVDNKtSk7x7cRrjh7A8WKYpal9PIJGf9jcodbVkuSrymXRyhiCMlDUpO4+zEaorHsLDYrcU1QyojEjMvI7lxtuFJCkkhQIIINCCMQQdscqYgOFjkqNo1wkCgbnAajDjkitfLQMjvT5hDkdTses5WaDN9an4H7H14lP8jPtPJvtOJWnakg+emUNNcHYhUEsL4jqvBB61ItMJBUnaIeKTcU8l9BGui0rUnpCq9REISt1JL9612j5hU0fJ3xALTwsDw+6sMrMJcQlxCgpKgFJIyIOIMWAIIuFj3scxxa4WIXoTHq5U70+0nU6gSsoCUuq4tTw7lZwBabVrxICiMNW2ic8pI1WrRaLoGsdy0+bRcDaB9R+w7+15s6RDLCGE5IQEA9ApXp1w01uq2yoppjJKZDtN0l8EUlxbczeFHEuhpQ2XE5edRhakbYFXen5dd8dsiLjvPsmLTLSASbBWKcaqqWk7+cRzU5nqGuJppNRvWq7R9GaqXV/aMT6d/ulLgz0bUpf094HXxV7NRNbzhr0mm2pOwwvTRY657vVW2ma4Bvw0ff1W/b68N68uEadVNTbUg14Kk12X1jXuSg1/mOyPKhxe8MC60RE2np3VL9vkPU+ScJCoLcrKmjLFA67QGpTTtSaihUc1q8HLM8lhuxrchn6eqp5cQ6afFzsh2/uPUP2jb2DFX4VLUK1tSLWJJSpYGsk3W0+ep9GIal1yGBWug6cNa6pflkPMn860wWYyWUNSEqRVsJMw9QEIrylAVwLiyTQeCDU+CDK0WAY3vVdO4SOdUzbeiN+wdw37TgNtl3hhWqsqnwe2k9I4sD2ExFV7FY/48BaQ7eb905aHsBEjLJHiUKPSpIUfaTDEIswKn0g/WqpD1nwwX23PKefuNHtTRPGrwopdKcUmud2tVEZEBOd6gHFzsMh+WXLomxRXf0nZDcPqPbsG653X4dO9IFSUtfbALi1XEVyBulV47aBOW2kczyFjcM1PoujbVTar+iBc+i+NHUSL7QuFt9ZopwuBKnSqmJWFCoOwZAYDCPIxG4b/ADXtYauF/Ou0ZC2DbdVv+9+KY2mwkBKQABkAAB5hE4FlXFxcbk3X3AvFH5xnjbcKV/tCK9CEpUOohI88VxF5sd618buT0Xdv0nxJ9VW5qYS2hTjiglKRVSjgABtiwJAFyskxjnuDWi5K47IdccvPOVSldOKaIAKUitCvXfVWpGoXRSoJPLCTiVNO1jLMbiRmd56uoZdeJystGO0usyasFh0EOJUsHMKccI8xVSODG05pllXLGbsNuwD0XGNC5H9mR/d/mOeQj3Kb/VKv/kK/f9GSP7Mj+7/MHIR7kf6nV/8AIUf6Mkf2ZH93+YOQZuR/qlX/AMhXRL6NyzYuttlA2JW4keYKj0RNGQUb66d5u51+0A/ZabTYSAkZAUFSSfOcTHYFkq4km5X3Hq8RAhcFqWMxM3ePaSu7W7XMVzoR0Rw5jXZhTwVMsF+Tda64P9GSP7Mj+7/Mc8hHuTH+p1f/ACFH+jJH9mR/d/mDkI9yP9Tq/wDkK+2NEZNCryGEpVzklYPnCqwCFgyC8dpGpcNVz7jrsu2fshl5riHUX0agokkbwom8DvrWOnMa4WKgiqJIpOUYbH82ZLDkNEFy1RKzrzaCSeLUltxIrsvDD/taxGIS3ousnpdJMnxmiaTvFwV3HR3jO+Zh59PiyUobPShoJvDcokR1yV+kbqD43U/RYGnfmeJvbusu6ZslpfE1QKMrC2wMAkgECgGFMcujZHZY026kuyokZrWPSFj1rujpQrIfsSjq32HFMrcpxlEpUhdMlKQrwhtBG+sRmPG7TZNtqrsEcrdYDLYR1X3dR7lnt6GNre+kTTi5lzUHLobG4NpFKbjURwIATdxumDpN7Y+ThaGDqz4lMwETqsSfMaANuTa5lTzlFKK7ieSanMcYDWnRQ01wuacF2tdXDNMPZTiEMGAtc4+CbJWWQ0hLbaQlCRRKQKADcInAAFgqp73PcXONyUq2voGiYmzNKecSFFJKU0BBSEpF1fg9yNVa1xiB9OHO1rq0p9LuhpxCGA2vieu+Y25pnkZJDKA22kJSNQ2nEkk4kk4knExO1oaLBVksr5Xazzcrlt6xGpxringaVqlQwUk5VSduOvCOXxh4sVLS1UlM/Xj79xWbZ+iy20Bkzj6mUigbFxGHNLiU36dBEcNhIFtY2TMukGvdygiaHHbie+xNuIK2VKalmam6002ncEpESc1g3BJASTybXOPFK81OKtVtTbMuCxXB9+8kVGF5pCOWSNtU6xtEQFxlFgMN5VoyIaPeHySc/wCluPcScBwO9YE9wYvIoph9K1DUoFBrtSpJV+XTETqVwyKfi09E7CRhA6sfDBcibatOziA+FqRWlHeWk7g6KkGmWPVHOvLHmpvhaCtB5OwPVgf/AF9u9VKyp5L7Lb6QQHEJUAcxUVod4h5rtYArLTxGGR0ZzBssi39EWplxL4Wtl5NKON0qaZXgRiRtw2ZRHJCHG+RTlLpKSBhjIDmnYV0y1hcpK5h5yYKSCkLCEoSRkoNoSAVbCqtNVI9Ef1G6ifV4ERMDAc7XJ7LknDstfatmJUmiBCIEIgQiBCIEIgQiBCIEIgQiBCIEIgQiBCIEIgQiBCIEIgQiBCIEIgQiBCIEIgQiBCIEIgQlThIsl6ZlQlkFRQ4FlAzULqhhtIJBpu20iCoY5zcFa6HqI4J7yYAi192X/S+NGdLJUMtsuLEu42hKFNO9roQAMCqgIw6dseRzM1QDgvazR1QZXSMGu0km4x8ltOaRSiRUzTAH71H+Yk5Vm8JMUVS42EbuBWRbk6Z9pUtKoK0uUCn1JKWUCoN5JVQuK2BNRXWIje7lBqt47E3TRCkkE0xtbJoN3HqwyG+/BMVmySWGm2Udy2lKRXPAUqd8TNaGgAKumlMsjpHZk3XTHSjRAhECEQIXhPPqQgqQ2pxQpRCSkE4gYFZAwzxMeOJAwC7jaHOAc6w3m/2uUnzvCM2ytTTss+hae6SeLwwrqXsMLmpANiCriPQj5Wh7JGkHt9Fu2Jbi5i6r6K822oVDiy2BSlRyQsqx6IlZIXbEhU0jYbjlASNgv52t4raiRJogQiBC8J2cbZQXHVpQgZqUaD/7ujxzg0XK7jifI7VYLlL0ppaZgkScs68kYF1RS011KVUnopXdEImLugL+CsZNGiED4iQNO4c4+GHiup21ZxsXlyQUBmGXwtXUlaEV6BHRe8Zt4FRNp6Z5s2W38m2HEEr0sLSeXmyUtqKXBW804LrgpnyTnTXStI9ZK1+AzXFVQTU+Lxdu8Yjj6raiRJpe0i0nMniuWeU3gONRxZTiNfKqnHDECIZJdTMFWFJQfE4NkaDuN7+WPcvPRrTRicWWkpU2sCqUru8oa7t0nEbP+YI52vNl1WaLlpWh5II6tiZYmVaiBCy7YtVxgFQlnXUBN4qbLe+ouqUFGlNQ1xG95bsumqenZKbGQNPXfztZZth6WGbF5mUeKK0KyWgkZbV1NK1wrHDJtfJpTNVo4U2Ekjb7sb+S17Wn1spCkMOPZ1DZRUU3KUK13ViR7i3IXScELZTZzw3tv9gfFKaOE5lRCUy75USAByKkk0ApezrEHxQ3FWx0DIBcyNt3+iZU2hMkV+iEblOt19lR7Ym1nfT4qtMMANuV/wDk+y4pzSdbAvTEm+lGtaOLcSN6rqqgb6RyZS3pNKmjoGS4RStJ3G4PiFo2NbsvNCrDiV0xKclDpScR0x2yRr8il6ikmpzaRtvLjktKO0siBCybd0jl5MVeXRRFUoGKz0JGreaCI3ytZmm6WimqT/tjDfs/PFckrbc08kLakilJyL7obUR5CUrI645Ej3YhvEqZ9LTxHVfNc/8Ai2/iSF5zuk7ktRU3KOIRrdaUl1CfKpdUBvpHhlLek37r2OgZPhBICdxGqe7MeK2JKbYmmw42pDqDrwNNxBxB3GJQWvFxik5I5YHarwWleglG01KW0V3JSCeuDVA2LnlHuwLilW0tP0y6+LflJhCqVAPFYjaCF0I6IgdUBpsWlWsOh3TN1o5Gkd/omGwLbanGg80cMlJNLyTzVAa/eKRNHIHi4VfVUslNJqP7txG9aUdpZECEr21peZQBT8o+lJNAoFoprnSoXgabYgfNqZtKtKbRoqDaOVpO7H0XdL2y8tIUJJ4AioClsA9YLlR1x0JHEdE+CgfTRNNuVb3B3otqJUkotwn9/O+Qj7kVtT0ytpoX5VvafNWOSFG0D7KfcIsW5BY6TpntXtHq4RAhfDrgSkqUaAAkk5ADEkwE2XrQXGwzUidmnLYnkN1KWASUp5qBmojnqwFdV4DUa15JmfbYtc2NmjKUvzd5nd2Dxsq3KyyGkJbbSEoSKJSMgIfAAFgsk97nuLnG5K9Y9XKn3CbYd0JtBmqHEKTxhTgSCQErw8IGgrsOOUKVMdueFoNDVVyaaTEHK/iO/wA+1b2g2kX0xiq6ca2QlwDXsWBsPvBiWCTXbjmkNJ0Xwstm9E4j07vJbs4kFtYIBBSqoOWRiV2SRjJDwRvUQnLEdlmJWdbUq4tCFXxm2ugwJ2E5HqOqtYWFrQ4Lbx1Uc8slO4YgkW3j8z49lN0I0qE63cXRL6By06lDK+ndtGo9RLsM2uLHNZjSWjzSvu3Fhy6uo/mPFNETqsQYEJc4PUBMi2Bz3/x3B+UQ0/6fHzVlpYk1Tr7m/wBQmOJlWqH2MP8A9RH8Ur8RUVjP1e9beo+QP8B5BXCLNYhECFLdP7BMm6ielatgqoq5hcXmCBzVY1GVemEZ49Q67VqdFVgqWGnnx3X2j1GzbwTnoXpCJ1i+aB1BuuAZVpUKG4jHzjVDMMmu3rVLpGi+Fl1R0TiPTuXrpdbwkpcu0BWTdbSdajt3AAk9EEsmo265oKQ1UwZszPZ+YJM4ObHMy6ufmSXCFURexqvAlf8ALgAMhjsEL07NY67lc6XqRBGKaHDDG27d37d/eqbDqzK+VoBBBAIIoQciNhEC9BINwpLawXY8/fZrxLgvBuuCk15SOlJyOqo31r3XhkwyWsg1NJUmrJ0hhfr2Hv2jbj1KqyU0l1tDqDVK0hSTuIrD7SCLhZWSN0byx2YwS1whySXm5VpWF+abReFKgKS4DSvV5ogqG6wA61Z6JlMT5HjY0ngQp9KTExZE2QoVyvp8F1FTQj20Oo1G2FQXQvWgkZDpGnuO7eD+Z7+CsNlWk3MtJeaVeQrLaNoI1EHCkWDXBwuFjp4HwPMbxYhdkdKJLunjYMsARXt8v7XkD3ExDP0e8easdFkic2+l39SmKJlXIgQotwod/O+Qj7kVtT0ytpoT5VvafNWOU7hHkp9wixGQWOk6Z7V7R6uEQISxwjzRbkHaZrKW+pShe/trEFQbRlWeh4w+rbfZc8Bh4pb4H5blTLp1BCB/cpXuT5ohpBiSrL/IJMI2dp8vdUuHVmkQIXDbssHZZ9s+E2sf2mkcPF2kKemk5OZj9xHmpXwVzZTOhNcHG1AjeKLB6gD54SpjZ61OnIw6mvtBHp6KuzXcK8k+6HzksizpBYeicsh2zZdtxIUhTCApJyIKYiiAMYB3J6ue6Otkc02IcfNTXSKx3rLmUuNKITWrLnvQvfTMeEOuicjDE647lpaSpjr4S14x/cPuPzA916dolpIidavCiXE0Djew7RtSdR6sxDsUoeOtZivoX0slji05H82hbsSpFL2gPeLflv8A47sQ0/Q4+asdK/NO7G/1CYYmVcohYv6VR/FK/EVFYz9XvW3qfkD/AAHkFb4s1iEQIWNpjKB2SmEHxalDpTyx7UiI5hdhTmj5DHUscN9uOCnXBTNlM4puvJcaVUb0kKB6he88J0xs+y0WnIw6mDtoPn+BdPC5NkzDLOpDd/rWoj3I9sdVR5wCj0DHaFz95twHunjQaWDchLAeE2FnpXyz96GYBaMKk0m8vq5DuNuGH2W7EqQRAhIPC+wOIYcpiHSjqUhSvegQpVjAFX+gH/7r29V+BHquvgpmyuTKD+rdUkdBAX71GOqU3ZZQ6cj1anW+oA/b7LR0xzkv41n3OR3N+3tCX0flN/B32XtpZo4idauHkuJqW1807DtSdY68wI9liDx1rigrnUsmsMQcx+bRsUw0dtl6zJlTbqTdvUeb9y076ZHwh1EJRvdE6x71p6uljr4Q5hx/afsfzA96sspNIdQlxtQUhQBSoZERYggi4WNkjdG4scLELF0472T+/lvx24in6PePNO6M/WP8X/1KYImVeiBCi3Ch3875CPuRW1PTK2mhPlW9p81Y5TuEeSn3CLEZBY6TpntXtHq4RAhKPCi0TIKPNcbJ9K7/ALoXqegrbQjrVQG8Hyv9lk8D7guTKdYUg9RCh/tMR0mRTf8AkAOtGeoqiQ4s8iBC57QcCWnFHIIUT1JJjlxsCpIgXSNA3hR3gyaJn2vsoWT6BT71CK+nHPC2GmnWpXdZHnf7KyzXcK8k+6LE5LGs6QWToR3hK/uUe6I4f0wm9JfNyfyK77WsxuZaUy6mqVecHUUnURtjt7A4WKggnfBIJGHEfllG5piYsmbBBxGKFeC6jWCPYRqNDsMVxDonrYsfDpGnx794P5lvHeq5o9bjc4yHW+haTmhWtJ/zrEPxyB4uFkaukfTSaj+47xvXFoD3i35b/wCO7HNP0OPmmNK/NO7G/wBQmGJlXKIWL+lUfxSvxFRWM/V71t6n5A/wHkFb4s1iEQIWdpE6ESswo5Blw/2GOJDZhTFI0unYBvHmpXwYNEz6KeC24o9FAn3qEI036i1WmnWpD1kD7/ZdHCwyROIVqUymnSFuV94j2qHP7lHoJwNMW7nHyCo+iTl6SlT/AOhv2IAMORdAdizleLVUg/8AI+a1okSiIEJG4XXKSrSdr49jbn/EK1fRHarzQAvO4/8Aj9wvngiaIlnlHJTxp1IRBSjmle6fcDO0bm/crZ0xzkv41n3ORJN+3tCT0flN/B3mExRMq5K2nGignG77dA+gck6lDmK/I6juJiCaHXFxmrTRmkTTO1XdA59XWPvv4JE0K0nXIull6vElRC0mtW1VoVAfeHXnmrDKYzY5K+0jQNq4xJH0tnWN3oe7soWmiwqVQpJBBfliCMQQX26EHZDc3Q4eaz2jgROQfpf/AFKYomVciBCi3Ch3875CPuRW1PTK2mhPlW9p81Y5TuEeSn3CLEZBY6TpntXtHq4Wfb1rIlWFvuZJGA1qUckjeT+Z1Rw94Y25TFLTuqJRG3b4DesiwpNU1ZxEwolUyla1HHk3ySi6DkEi7QbojY0vj521N1UraetvEMGEDhnftxuknQSaVIz6pZ/k3+1K2XgaoNdhxA8oQtAdSSxV3pSMVVIJY8bYjs28NvYq7FgsiiBCVeEi1gxJrQDy3u1pGuh7s9ScOkiIKh+qy29Wuh6cy1Idsbift4/dY/BRYpShc2sULguN+TWqldCiB6NdcR0rLc4pvTtUHOEDdmJ7d3cPNPs13CvJPuho5KhZ0gsnQjvCV/co90Rw/phN6S+bk/kVtxKkllaSWG3OMlpzA5oXrQraPzGsRHJGHixTVJVvppNdveN4UjkJt+ypshQxFA4jwXEVwIPnIVqNRtEINLonrXSxw6Qp7jLYdoP5mPYqncHqqyDR2qePnfcMOU/6Y7/NZjSwtVuHU3+oTHE6rlELF/SqP4pX4iorGfq9629T8gf4DyCt8WaxCIEJH4UrZDcuJZJ5btK7kAgknpIpv5WyFal9m6u9XehKUvm5U5N8z6Z8F88FthqaaVMuCinaBAOYQMa/zHHoCYKaOw1jtXWm6sSSCJpwbn2+3qvfhOsMvy4ebFVs1NBmUGl6m8UCuo7Y9qY9ZtxsUehasQzGNxwd57PRfHBXawcljLk8tkmg2oUSoHqJI6htgpn3bq7l1pymLJ+V2O8x+XTtDKpEQIUp4ULRL8y3Ktcot4EDElxdKJ6QAPSMI1LtZwaFqtCQclC6Z+F/IbfzcqDovZP0WVaYzUBVZ2qUbyuqpoNwENRM1GgLP1tR8RO6TZs7BkuLTHOS/jWfc5HM37e0KfR+U38HeYTFEyrkQISPwg6IceDMsDtyRy0j9YBs+2NW0YbIVnh1uc3NXmitJcieSlPNOR3H08s96SLFt9wNJklcpBeYLdc0EPIUR5JocNR6cFmyG2p2eau6ijZrmobgdV1+vmnxVvizWIXhPPqQgqQ2pxQpRCSkE4gYFZAwzxMeOJAwF13G1rnAOdYbzf7XKlWlOj0/NzDj4lFJCqAAuME0CQMe2Z64Qkjke6+qtXQ1lHTQtj5UEjqd6J5s21ZpLaEuyD18JAJQ5LEEgUqKujPZDTXvti3yVFNT05eSyYW6w70XrMW1Mgciz3idQU7LJHnDp90el79jfJctpYL86dvBx+wSLpFZNqzywXZe4kYISHGriK+Ee2VUd/mAhWRk0hxCvaSo0dSMIY+52mxuerLD8uqpLMhCEoTklISOgCgh4Cwssq9xe4uO3FYOlmiTU6LxPFvJFEuAatix4SfMRqOdYpYQ/tT9DpGSlNs27R6blzWZPz0uA1NS6nwnAPsFKiR9tCilVd4GOzWeWukbg4X7FJNDSTHXgeG3/a7DgRcLsmNIV07TJzLi9QUgNp61OEU6gY6Mp2NPkoWUTL/7krQO254BYbGh702/9JtJacO5YQSUgakk7NtK126ojELnu1pOCedpOKni5GkHa459vpfLdtTyhAAAAAAFABkNwhpUZJJuVh6SzszxbjUtKuOKUkpS5fZSgVGfKcCqiuVBiIikc6xDQnqOKDXa+WQAbrEnytj2rP0Mcm2GW5aYlHBcN1LiVsEBJOBUOMrya6gcBHEJe0Bpb5JjSLaaWV00UoxxtZ2fVht67JuhhVCIEJf0x0ZROtUwS6ipbX/tV9k+zOIpYg8dasNH17qWTe05j79oX1oLJuMyTTTqShaS5VJphV1ZGW4gx5A0tYAfzFeaTlZLVOew3Bt5Bd9rzjrSQWZdT6jXBK20gbLxWoZ7qx29xGQul4Io5D/uPDR2E+SlEto3aLcwmZ+ikqDnGUvtUJvXiMF5HKEBFIHa1lrH11C+Ixcpha2R3W3KmtW2siqpOZSdlGT5iHKQ7yh+krMOpWA4StPH0XPN2nOrFJeTuE5LmHGwBvuNKUT5xHhfIei3ipGQUrTeWW43NB8yAsqy9BLzpmZ936Q6TW7TtddVa4qA1CgG4xw2nx1nm6am0vaPkqZuo3ft9vE9adgIZVKiBCSbV0MW2/8ATLOWlp3MtK+rVXMCmQOtOWVLtIWdAQ7WYrqDSjHxchVDWbvGf4N/mtaV0gdApMScwhYz4sJdQfJKDXziOxKf3NPmlX0cZN4pWkdfNPj6rntG15x0FuTlVoJw45+6hKd4RUqJ6R1GPHPecGN4qSGmpYzrTyA9Tbknvy8V86J6GIlVce6rjZg1JWck1zu1xKjXFRxO6pgigDMTiV7XaUdUDk2DVZu9fTzTSo0G3dE6qkiaXfTplTHESbiQy6l6q3GKlSe5FEunDPXjWFJeUdazcsdivtH/AAkAfykoOsC3AOyOexNtlzrjg7bLuMkAd0ppQJ1hJbWThvAhhricxZVE8TGHmPDuwEeYH3XfHagRAhIOlmhpMw3Nyyc3Wy82PLBLif8AcOvbVSWDnazVfUGlAIXQTHYdU92R+3Dcn6G1QogQiBCIEIgQiBCIEIgQiBCIEIgQiBCIEIgQiBCIEIgQiBCIEIgQiBCIEIgQiBCIEIgQiBCIEIgQiBCIEIgQiBCIEIgQiBC+HQqnJIB3gkeYEe+PDfYvW2vivG47z2/Vq+ZHlnb/AAXd49x4+yLjvPb9Wr5kFnb/AARePcePsi47z2/Vq+ZBZ2/wRePcePsi47z2/Vq+ZBZ2/wAEXj3Hj7IuO89v1avmQWdv8EXj3Hj7IuO89v1avmQWdv8ABF49x4+yLjvPb9Wr5kFnb/BF49x4+yLjvPb9Wr5kFnb/AARePcePsi47z2/Vq+ZBZ2/wRePcePsi47z2/Vq+ZBZ2/wAEXj3Hj7IuO89v1avmQWdv8EXj3Hj7IuO89v1avmQWdv8ABF49x4+yLjvPb9Wr5kFnb/BF49x4+yLjvPb9Wr5kFnb/AARePcePsi47z2/Vq+ZBZ2/wRePcePsi47z2/Vq+ZBZ2/wAEXj3Hj7IuO89v1avmQWdv8EXj3Hj7IuO89v1avmQWdv8ABF49x4+yLjvPb9Wr5kFnb/BF49x4+yLjvPb9Wr5kFnb/AARePcePsi47z2/Vq+ZBZ2/wRePcePsi47z2/Vq+ZBZ2/wAEXj3Hj7IuO89v1avmQWdv8EXj3Hj7IuO89v1avmQWdv8ABF49x4+yLjvPb9Wr5kFnb/BF49x4+yLjvPb9Wr5kFnb/AARePcePsi47z2/Vq+ZBZ2/wRePcePsi47z2/Vq+ZBZ2/wAEXj3Hj7IuO89v1avmQWdv8EXj3Hj7IuO89v1avmQWdv8ABF49x4+yLjvPb9Wr5kFnb/BF49x4+yLjvPb9Wr5kFnb/AARePcePsi47z2/Vq+ZBZ2/wRePcePsukR0o0t8IMspyTUhBAVfRiSRkoHMYxDUAllgrLRUjWVIc7Kx8lL+wUx4xPpr+GEeTctP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F+KsGYoe2J9Nfwx5ybl6KyC/R8B6q5t5DoEWgWGOa/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p>
        </p:txBody>
      </p:sp>
      <p:sp>
        <p:nvSpPr>
          <p:cNvPr id="12293" name="AutoShape 10" descr="data:image/jpeg;base64,/9j/4AAQSkZJRgABAQAAAQABAAD/2wCEAAkGBxQSEhQREhQWFhUXFxgYFhYYGBcbGBsfHhgYGB0bGBgYHCggHRslHxkdIzEhJSorMC4uHx8zODMsNygtLisBCgoKDg0OGxAQGjIkICY0LCwsNDAsNy0vNC8vLCwvNCw0LCw3LCwsNCwsLCwsLCwsLCwsLCwsLCwsLywsLCwsLP/AABEIALYBFQMBEQACEQEDEQH/xAAcAAADAQEBAQEBAAAAAAAAAAAABgcFBAMCAQj/xABMEAABAgMEBAYOBgkEAwEAAAABAgMABBEFEiExBkFRYQcTIlJxgRUjMjRCU3KRkpOhsdLTFDNisrPBNUNUc3SCg6LRFsLh8CRj8SX/xAAbAQACAwEBAQAAAAAAAAAAAAAABAMFBgIBB//EADwRAAEDAgIFCgUEAQQDAQAAAAEAAgMEESExBRJBUZETIjJhcYGhsdHhFDRSwfAzQnKyBhUjU/FikqKC/9oADAMBAAIRAxEAPwCp2rouh0G49Msq1KQ+7T0VKIp0UiJ0QORI70/BXujPOY1w62jztdS/SNieknOLdmXyDihYeduqHpYEaxq35wjIHsNiTxWno30lUzWZG3rGqMPDxWV2Ymf2mY9c78Uca7t54pv4aD/jb/6j0Wto2xOzrvFtzL4CQCtZedokHdexJxoNdDlEkYe82BPFKVj6SlZrPjbjkNUY+Cptm6KobSL7806rWpcw8PMlCwKdNYcbCBmSe9ZmbSDnnmsa0dTB5kJgiZV685hkLSUKrQihuqUk9SkkEHeDHhFxZdMcWuDh5X8DglS2tDVKSpUtNzTawMEqfdUg7jVV4dNeoxA+A/tceKtabSbWuAmiaRv1QD6KVi2Jn9pmPXO/FCOu7eeK1Xw0H/G3/wBR6LY0fkrQnD2p6YCK0LinnQgbaG9yjuHXSJGNkfkTxSdXLRUw57G33Bov7d/iqNZOiIbAL0zNPK11fdSnqSleXSTDbIbZknvWcn0kZDzI2tH8QTxI8rJlidVqWNKbLWGZiYbmZhC0oW4EhzkclJVdu0wGGqIJWGxcCVZ0NQ0yMifG0gkDLHHrU+0atObmppqXVNvpSsmpCzUAIUs0rhXk064Ujc9zg3WK0FZT08EDpRG0kdW8gfdVuzbP4kEca65WmLq7xHRhhFg1urtWSmm5Qg6oHYLLJ0lsJ9285LTTrTmpF/tRoKUoBVJwzx6IjkjccWlN0dXDHZs0YcN9sfdTezNMJuXfBccW6EkpcbWqoONDQ6lCmB/KE2zPacStJNoymmisxoaTiCArBZdotzDSXmlXkKGB1jaCNRGREWDXBwuFj54XwvMbxYhdcdKJfi01BHuzgQEhacyD8qwZhibmaJKQtCnCqoJugpNK1qRCkzXMbrBxV/oyaKol5KSJuORsmGw7DW0ELdmX3XAKqCl9rqRQi7TIVwrEzIyMSSq6pq2SEtZG1o2YY8VuxKkUraWaatSdW0jjHuYDQJ3rOroz6M4glnDMBmrSg0XJU8481u/f2eqyrIs+fnwHpqYWwyrFLbPIURtrmkHeSTuiNjZJMXGwTVRNR0Z5OGMPcMy7Ee/dbvTA1ojLDxxPOMxMV9jgiYQt6+JSB0lOfp/9G+i9HLIdbFZaYWCMkPEutnpUrtg6QrqMGoR0TxxXAqI3n/eYO1vNPAc3w70t2jp462oSzkuWpjjEA4hTd0rFVJOBNRWmHXhSIXVBHNIsVZxaIjeOVa/WZY9RvbI9hz9032644mWeUyKuBtZQKVN4JNKDWd0MPJDTbNU9K1jpmCTo3F+y6h9j2o8iYbdQ4srK01N4krqoC6qvdA1pjFY1xDgQtxUU8ToXMc0WsdmXX1WVt0gtluUZU85iBglIzUo5JH/cACYs5HhjblYmkpX1MgjZ39Q3pLsJqatUqfmHltSwNEtNKKbxGYvDEgZEmtTWlIWYHzYuNgrmqdT6PAjiaHP2l2NvzcO+6ZUaFSYHJbUDzg68FekF1ibkI9yrTpSqObv/AJFuFlkWy5N2YOObcVMy2SkOmrjdcAQ4BUpOVTWmGGNYjfrxYjEJumbTVx1HjUfsLcj3ZX7LXWvoRbTk4wt5wJB41SQE5AAJIGOZxziSF5e25SmkqVlNKGM3A9+KYYmVeknhZYBlEL1odTTrSoEe49QhaqHMurrQTyKgt3g/ZSWEFrVTeB9PImTrvIHsV/mHaTIrM/5AedGOoqhw2s8iBCIEJZ090hEpLlKT25wFLY1jUpfQkHz0iCeTUb1lWei6I1E1z0RifTv8kk6DaEmYuvzAKWM0IyLm/cj2noxK8MGticldaT0ryN44sX7Tu9/LtyrLLKUJCEJCUpFAkAAAbABkIeAtgFlHOLiXONyvuPVyiBCzNKO8pr9w9+GqOJegewpqi+Zj/k3zCknB5+kZfpc/Bcivg/UH5sK1mlvk3939grdFmsSiBCmCdFBOSanWwA+h+Yu6r445fIUfcdXQYS5HXZcZ3PmtN/qJpqkMf0C1ndzRj6rA0R0kXIPEKCuKUaOt6wRheAOSxShGulNlIYpDGepWFfQtq47jpDI/bsP5tVplZlLqEuNqCkKAKVDIgxZAgi4WLexzHFrhYheserlLfCH3g70tfioiGo/TKstE/Nt7/wCpTJEyrUv6bW99DlitP1izcb6SCbxGwAE9NBriGaTUbhmrDRtH8TNqnojE+nepxoBYv0yaK3eUhvtjlcb6iTdCq51IJO2m+FIGa7sVo9K1Xw0GqzAnAdQ2+nerPFisYiBCIEJO4S7LC2EzIHLYWk1GZSVAEdRorqO2Fqll2625XGhqgslMRycCO+34E4wyqdYCdGGlTQm1obCk4oShAHK57iqArVsrgN5xiHkhraxT/wAfIIORaTY5knZuA2Dfv7MEn8L754yXb8EJWqm8kD2Ae0xBVnEBXH+PsGo9224Ca+Dt1KrPYu+DeSofavqrXprXrienP+2FVaWa4Vb79XCwTJEyrV5TUulxCm1iqVJKVDaCKGPCLixXTHuY4ObmMUr8G0qWpd5o4luZdQTtu3RXrpWIKcWaR1q00xIJJmvG1rTxum2GFUpO4VO8f6qPzhep6CuNB/NdxUgivWvVO4H/AKuY8tH3TDtJkVmf8g6bOw+aoUNrPIgQsrSO3W5NouuYnJCBms7B+Z1RHJIGC5TVJSPqZNRvedwSPozYLlovGfncWyeQjUumQA1ND+411VqtHGZDrvyV5W1jKKP4anz2nd7nw8qYBTCHVmV+wIRAhECFmaUd5TX7h78NUcS9A9hTVF8zH/JvmFJODz9Iy/S5+C5FfB+oPzYVrNLfJv7v7BW6LNYlECEuaB97K/iJj8ZcQwdHvPmrHSn6w/iz+oWNwhaIccDNMJ7aB2xA/WADMDngecYahEc8N+c3NOaJ0lyREMp5uw7vbyStoLpYZNfFOEmXWcf/AFk+ENx1jrGNawQzahscla6T0cKluuzpjx6vTh2WNtYUAQQQRUEYgg5EHZFiscQQbFLvCH3g70tfioiGo/TKsdE/Nt7/AOpTJEyrVKeFyaJmWmtSGr3WtRB9iBCNUecAtXoGMCFz95twHut/gllwmUcXrW6fMlKQPbWJaUc0lV+nn3qA3cPO6d4ZVIiBCIEIgQiBCIEJL4TNH1zDSHmklS2q1SM1JNK0GsggGmyuuFqmMuFxsV1oasbDIY3mwdt6/f0U60d0jeklFTRBSru21dyqmFdoVqqOutIUjkcw4LRVdDFVNs8YjI7VRLJ4SJZygeCmVbxeR1KSK03kCG21LTngs7PoOdmMZDhwPA/YlN8pNIdSFtrStJyUkgjziGAQRcKofG+N2q8WPWvRKQMhSuJj1ckkr6gXiTuFTvH+qj84XqegrjQfzXcVIIr1r1TuB/6uY8tH3TDtJkVmf8g6bOw+aoUNrPLPty125RlTzpwGAA7pR1JSNp/5yjh7wwXKYpqZ9RII2f8AXWkCwrJdtZ8zk3gwk0Q3jQgHuE/Z5yvCOHQoxhmdrOyV/U1MejouQg6e0/ft3DZ501CQAAAABgAMh0Q8sySSblfUC8RAhECEQIWZpR3lNfuHvw1RxL0D2FNUXzMf8m+YUk4PP0jL9Ln4LkV8H6g/NhWs0t8m/u/sFbos1iUQIS5oF3sr+ImPxlxDB0e8+asdKfrD+LP6hMcTKuUy4RdELt6cl04ZvIGra4kbOd59sJVENuc3vWm0RpLWtBKcf2n7enDcuTg+0v4giVfV2kmjaz+rJ1E8w+w7suYJtXmnJTaW0bywM0Q520b/AH8+3N04Q+8Helr8VEMz/plUuifm29/9SmSJlWqR8LLRE4hWpTKadS119488V9UOetboJwNMRucfIJp4KXQZIp5rqwesJV+cT0p5iq9ONtU33gfcJzhlUyIELDteRmzxi2Ju5hVDZabUkUGV444kZ6qxE9r8SHeCdp5qYWbJHfedY+WSmUvp1PrKUpeFVFIT2tvMkAeDvhITyHatO/RNGwEluXWdneqpY8lMtmsxM8dVNLoaSgA1GIIxOyHmNcOkbrK1EsDxaKPV7yVqxIlUQIS9b2hkrNErUkocObjdEqPlChSrpIrEL4GPVhS6TqKcWBuNxx9x3JGtjg2mG6qYWl5PN7hfUCbp846IWfTOGWKvKfTkL8JBqniPXwKV5KdflHSW1LacSaKTiOpaDn0ERAHOYcMFaSRRVDLOAcDl7H0Vl0O0gE6xxhAStJuuJGVaA1FfBINfONUWMMmu26xukKM0surmDiOxbsSpFJ3Cp3j/AFUfnC9T0FcaD+a7ipBFeteqdwP/AFcx5aPumHaTIrM/5B02dh8072raTcu0p51V1Cc9p2ADWTqEMucGi5VHBA+Z4jYLkqc2fJvWzMfSH6olWzRKa5/YSdp8JfUNybWumdrHJaOWSLRcPJR4yHM/f0HeeunMtJQkISAlKQAkAUAAwAA2Q6BYWCzDnFxLnG5K+49XiIEIgQiBCIELM0o7ymv3D34ao4l6B7CmqL5mP+TfMKScHn6Rl+lz8FyK+D9QfmwrWaW+Tf3f2Ct0WaxKIEJc0C72V/ETH4y4hg6PefNWOlP1h/Fn9QmOJlXL8IgQpFp9oh9GUZhgdoUeUkfqydXkHVsy2RXzw6uIyWu0VpLlxyUh548ffzz3rkl9KVLkXJJ6qj2viV5mgcQShXQBgerZHIlJZqFTP0e1tUKiPDPWHaDj68VaYsli0l8KFil6XS+gVWwSSNZQaXqdFAegGFqll23GxXWhaoRTGN2TvPZ6Je4J7WCHnJZRoHQFI8pINR0lOP8ALEVK+x1d6sNO05fG2UftwPYffzVVh5ZVECF8OmiSTsPujw5L1uYX89WF9dLfvWfvpipZmO5fQ6r9OTsd5Ff0RFuvnaIEJcsa1lKn52WWqoRxSmxhgCgXgOsg/wA0QseTI5pVjUU7W0sUrRncHtvh4eSY4mVciBCROFezGywmZoA4hSU11qSrwTtocRsx2mFapg1dZXugp3iUxftIJ7xt+y4+CFCrsyR3N5sdYCyfYRHNLtU2nyLxjbj9lR4cWcSdwqd4/wBVH5wvU9BXGg/mu4qQRXrXqj8Fs4hmXm3XFBKEqQVE+SfbuhumcGtJKzmm43SSxsYLk380q6W6SrnXbxqGkHtbZ+8qnhH2DAayYZZS89StaChbSx2zccz9h1ee1VjRC1GZiWQWEhAQAktDwCNXRrB1+eHontc3BZPSFPLDMeUN7433rbiVJIgQiBCIEIgQiBCXNMLal0Ssy2p5vjC04gIvpv3iggC7WuuIZpGhpF8VY6PpZnTxuDDa4N7YWB3qWaFTqGZ5hxxQSgFQUomgFW1pBJ1CpEIxEB4JWp0jE+SlexgucPMFW6Tnm3QS04hwDMoUlVOm6Ysw4HIrEyRSRmz2kdosua1rcYlkqU86hJSK3SoXzhUAJrUk7I5dI1uZUkFJNOQI2k9dsOKT+DbSRnilsuuIbc4xawFKAvBZvG6TmQa4dEL08rbWJVxpihl5QSMaSLAYDdh5WVASoEAg1BxBGRhtUBFsCv2BeLzfZStKkLAUlQIUDiCDgQRHhAIsV01xaQ5psQozphosqSdCk1LC1chWtJrW4o7dh1jeDFdLFqHqWy0fpAVUdnYPGfX1+qtUWSxa/CIEKbaU6BuNr+kyFRRV7iwaKSQa1aJwpXG6ctVcoSlpyDrMWkodLse3kqnsvv7fXjvWxo5p204A1N/+O+nBQWChKt/K7knmqpurEkdQDg7ApSr0RIznwc9hytifDPtHgmwTSKXr6abbwp54Y1gqnUde1klaZ6YIUhUpJkvPOApUWwVhIOBpdzURhhlr2FaaYEarcSrrR2jHBwnqOa0Y44XPfs7c1haMaATCnG3nqMpQpKwk4uG6oKAoMEg01mu6Io6dxIJwT1bpiBrHMj5xII6sfP8AMVWIfWURAhSq1mZsWrMzEo2pZZKL1MiC0gFBxF6o1DHI7IQcH8qXNGS1UDqc0EcU7ra17cTj1duWxOVlaaSzvJcX9Hd8Jp7kKB3FVAffuEMtnYc8D1qmn0XUR4sGu3e3EeC0ZvSCVaF5cw0B5aanoANT1R2ZGDMpdlHUSGzWE9yn2kFovWw4hiTbVxCFVLigQkqyvKOoAVonPE4bFHudMbNGC0FJBFo1hkndzzsGdtw+5y60/wCjdiok2Esox1rVrUo5n3ADYBDccYY2yoKyqdUymR3cNwWpHaVSdwqd4/1UfnC9T0FcaD+a7ipBFetetmw7GmZtt1DOKEdsUmtApQFEpG1VK0rgN1YkYxzwQEnU1UFO9rpMzgOobT2eKxiKYHAjAg5g6wRtiNOLT0dttyTeDzeIyWjUtOw79h1HrB7jeWG4S1XSsqY9R3cdx/MxtVxsm0m5lpLzSqpUOsHWCNRGUWbHBwuFh54HwSGN4xC7I6UKIEIgQiBCIELlcs5lRKlNNknMlCST0mkc6rdylE8gFg48V89imPEtegn/ABBqN3L34iX6zxK9peVQ3W4hKK53UgV6aR6ABkuHyOf0iT2rymZRkm84hsk61JTXzkR4Q3aumSSgWYT3FfKbMlyKhlojyEf4jzUbuXpnmGbjxK7EpAAAFAMABkI7URN8Sv2BeIgQvGalUOpKHEpWk0qlQBGBqMDvjwgHArtkjmO1mGx6l7R6uEQIRAhcs7Z7Two60hwfbSlXvEcuaHZhSRzSRG7HEdhss0aISNa/RWfQFPNlHHIx7k1/qVXa3Ku4rVlZNtoXW0IQNiUhI8wESBoGQSkkj5Dd5J7Tde8erhECEQIX5SBC8ZqTbcFHG0LGxSQoeYiPC0HMLtkj2G7CR2Gy4m9HJRJqJVgHbxSP8RxyTNwU5rqkixkdxK0kIAFAAAMgMokSxJJuV9QLxECEncKneP8AVR+cL1PQVxoP5ruKkEV616p3A/8AVzHlo+6YdpMisz/kHTZ2FfnCNolfCpyXTyhi8gDuhz0jnDWNY3jEqIf3N70aI0jq2glOH7Tu6uzdu8pkISWmW/odpKqSdqalldOMQPvpHOHtGGyksUpYepIaQoW1Udv3DI/bs8uKtkrMJcQlxtQUhQBSoZEHXFkCCLhYl7HMcWuFiF6x6uUQIRAhECEQIXBbVsNSrZdeVdGQGalHYkazHD3hguVPT00lQ/UjF/t2pGlbYnrVcKJc/RpdJ5bgxV0Xta9yaU1nKqwfJKbNwCvH01Jo9gdLz3nIbOG7rN77BuabO0PlGsS0Hl63Hu2LJ21VgOoCJ2wMGy/aqubSdRJgHao3NwHh91j6dWWmVYM5Kf8AjuNqRUtUSFhSgii0DkqxUDiNURzMDG6zcE5oyodPLyE/PaQc8bWF8DmMti2dCVOrlUPPrK3HiXCTkAaBISBgBdANBtJzJiSG5bc7UnpIRtnMcYsG4evbjdb0SpBECEQIXw62FApIqCCCNxgIuvQSDcKSWpLCatP6LLFSGwoIWUrVTk1LihjhzekDbFe4a0mq1a2B5p6HlprF2YwG3IffsVbQ0AkJAokCgG6lKQ/bCyyRcSbnNSbS9oOT6JOUvIPJQspUul48omlaUSnE037IQlF5NVq1mj3FlIZ58cyMBl7n7KqyUqlptDSa3UJCRU1OApidZ3w+0WFllZJDI8vOZxXvHq4RAhECEQIRAhECEQIRAhECEQISdwqd4/1UfnC9T0FcaD+a7ipBFeteqdwP/VzHlo+6YdpMisz/AJB02dh81QobWeUo4RNEuJUZphPalHtiR4BPhAcw+w7jghPDq84ZLV6J0jyo5GQ84ZHf1do8e3NGhZXib9AdLPoi+JePaFnPxaj4XknX59tZ4JtQ2OSqNKaO+IbykY548Ru7d3DcrAk1xGUWKx6/YEIgQiBC47WtFEs0t500SgV3k5ADeTgI5e4NFypoIHzSCNmZUhZS/bE7yiQMzTFLTdck18I7dZxyGFeNaZ+K1zjDo2mwHufzgOtWGzZBthtLLSQlCRQAe0naScSdcWDWhosFj5pnzPL3m5K6Y6UayNK7LM1KuS6SAV3MTqotKq+yI5Wa7C0JuhqBTztlOy/kQtRloISlCRQJAAG4CgjsC2CVc4uJcdqVrR01TxwlpRszL1SOSQlsUzqvHLWRhvrhEDpxfVaLlWkOincny07tRvE8Pwr3et9+WuKnWW0tKUEl1pwrCCcuMSpIN37QrHRkc3pjBcNo4Z7ineS4Y2ItfsIJ4JkBiZVqxtMLZ+iSrjo7s8hsfaVgPNiroBiKV+o26d0fS/EThmzM9g9cktcFFjXG1zaxynKpQTncBxNTjylD+0GIaVlhrFWWnarWeIG5DE9vsPMpu0gtRMrLuPq8EYDao4JHWSIYkfqNJVRS05qJmxjb5bfBJHBZZalrdn3cVEqSgnWSauL8+HpQtTMuS8q705UBrW0zMsz9h9+Co61AAkmgGJJyHTDizoBJsEvyukK5pShJNhbaTRT7hKWydjYAKl9OA3xCJS88wd6fkomwAfEOsT+0Ynv2DxK/NF9JTNLfYcQEOsKKVXVXkKopSapJAOaTh0QRS6xIOYRW0PINZI03a4XGw5X+61rVtNqWbLrywlI85OxIGJO4RI54aLlKwQSTv1IxcrEsi3picq4wwltnEJceUby6c1tAy33oiZI5+LRh1p2oo4Kbmyvu7c0Zd59F5S2lyg89Kuy6jMN9ylnlJWCAagqpcFCK3tudcI8ExuWkY9S6fo1pjbMx41DmXYW4Xv3eS+9GtJn5iYcYelFM3UlV4kmmIF1RKQCTWoI2Hpj2OVznWIsvKyhhhhbJHKHX/L5rcti1WpVsuvrCUjzk7EjMmJXvDBcpGnp5J36kYuViTlvzSZdc2JZCG0i8EOuEOlO0hKSlBpqqeqIjI/V1rYJ6Ojp3TCAyEk4XAwv3m57bBbNhWomaYbfQCAsZHMEEgjqIMSseHtuElU07oJXRu2LvjpQJO4VO8f6qPzhep6CuNB/NdxUgivWvVO4H/q5jy0fdMO0mRWZ/yDps7D5qhQ2s8vl1sKBSoAgggg4gg4EEbIM16CQbhRjTjRUybl9sEsLPJPMPMV+R1jeMa2aLUOGS2ejNICpZqu6Yz6+v1SxEKs1QeDnS65dk31ck4MrPg7Gzu5vm2Q3TzW5ru5Z/S+jda88Qx/cPv68d6p8OrMIgQiBClXCtbF95Mqk8lsBS961DAHoSa/zQjUvudXctVoKl1YzMc3YDsHqfJNnB1Ywl5RKyO2PUcVtAI5CeoHLaTE9OzVZfeqnS9Vy1QWjJuA+54+Fk0xOqtECEQISFwnaSlpAlGlUWtNXFDNKMqA6irHqB2iFamWw1Qr7QtCJHcs8YDLrPt5rR4PdHBKsBxYo86AVbUp8FG7ad/QI7gi1G3OaW0tXfES6rTzW5dZ3+nUvjhSmAmQUg5uONpHUoOH2IMeVJ5ll1oRhNWHDYCfC33Wzok6VSUqpRqSy3U7eSMYkiN2BJ17Q2pkA+o+aQtOJhU9PtSLR5KFXSdV44rV/KkecKGuFZjykgYFfaMY2kpHVD8zj3bB3n7KmykslpCG0CiUJCUjYAKCHQABYLMve6Rxe7M4lTjhMtBUxMNWeziQQVDUVqwSDuSk1PlboTqHFzgwLR6GhbDC6pk/AM+Jw7lQbJs9Muy2wjuUJA6dpO8mp64bY3VAAWenmdNI6R2ZSJpTaq5+aTZksqjd6jyxru91/KmnWqg6VZXmR3Jty2q+oadtHAauUc79o7cu8+AxTDbtrtWdLoYZTVwi4wympJOV4gYkVxOsneYle8RNsM9irqWmkrpjJIebm4/n4F46AaOLlULef+veIKxzRiaEjAqJJJpuGqp8giLRc5lSaVrmzuDI+g3L83bAlGaK7WtLiqniGyoYakJNFEfaWaY7CNkQG80ltitmaujqLX/ebcTs7APzFVRKUNIoKIQhPQEpA9gAEPYALLEukdvJ8ypzoK6qatOZnKEIuq8yilKB03UYwnCS+UuWi0m0U9DHBtw8L38SqJPziGW1uuG6hAJUf+5ndDjnBouVnoo3SvDGDEpA0aQu1JxU6+O0smjLZyCsCNxIFFE6yU6hSFIwZX6xyCv60t0fTinj6Tuker3yHVfaV16ZWkucX2Nk+WagzDg7lABqElQ3jHou4kmnUzi88mzvUOjoG0rfi58PpG09fpx3JusSzUyzDbCMQhNKnMnMk9JJMMMaGtACqamd08rpHbV3R0oEncKneP9VH5wvU9BXGg/mu4qQRXrXqncD/1cx5aPumHaTIrM/5B02dh81QobWeRAhc8/JIebU04kKQoUIP/AHAjMHVHjmhwsVJFK6J4ew2IUQ0p0eXJPXFVUhVS25zhsP2hrHXriskjLDZbehrWVUesMCMxu9jsWNEacVV4PNLuOAlX1dtA7Ws/rABkTzwPOMdRh6Ca/NOayultG8kTNEObtG72Pge5PcNKiRAhQi0//ItFxKv1k1xZ6ON4v3RVu50nf91u4P8AZowRsZf/AObq7JFMBFosIv2BC/FKoKnKBCzNHrUMy2p6gDZcWGjjVSEm7eNdpCiN1Ijjfri/BNVdOIHiPbYX7TjbuFu9TPRxjsjainl4thRdOyiSA2n7uGsAwnGOUkv3rS1j/gqERtztq95zPnxCsEWCyCkvCRaJmZtEo1jxZCANRcWQD5sBu5UIVDtZ+qFrNDwCCnMz9uP/AOR6+ifrWnE2fIkinam0obG1QAQkdFc91YacRGzsVBBE6sqrH9xJPZmUrcFNkk8bPOYqWShBOZxq4rrVh1K2xBSszeVa6dqANWnbkMT9h3DzCebXtBMuy4+vJCSqm06gN5NB1w092q0kqjghdNI2NuZU+4M7PVMTD1oPYkKUEn7asVEV1JSaDyqaoUp2lzi8rQaZmbDC2mj7+wZcTj3Js06tkysotSTRxfa2zsJBqR0AE9IETzv1GKp0ZSioqADkMT3epwSZwcWfMXHHmEJSXOQH3DVKUgm9cQDeWq9nUgckYnEQtTtdiW8VdaYmh1mskJNsdUZk7LnIC3acU92Po42wsvKKnn1d0+5Qr6E6kJ3DVDbIg03zKoaitklaGDmsGTRl7nrK2YkSaQODqUTKuzjLxCXgpPdGl5sXrq01zSak1G6sKU4DC4HNX+l5HVEcT2YtseOFwvvSm1XJ8mRkBfSTR94fVgcy/kd9K1GArjT2V5k5jO9eUNOykHxNTgf2jb228uO5M2jVhok2QyjE5rXrUrWejUBqAETRxhjbBVdZVvqpdd3cNwSRwsWwStuTQcAA44BrJ7hPViab07IWqn46qvNBUwDXTu7B9z9uK2LBsKZMs3LE/RWgntlwgzDijirlDktip1XjSmUSMjfq6uQ8fZJ1VXBy7pQNd2y/RAGWGbvAdqaLJspmWbDTCAhO7MnaonEneYnawNFgqueoknfryG5/OC7Y6UKIEKZ8KOkDTiUSrSgtSVhbhTikUCgE151TXdSEqmQHmhaXQlHIxxmeLAiw8MVO4UWiTnwaW+3LOONPKupdu3VnuQoVwUdQIOeWEMU8gabHaqbTNG+djXxi5bfDqVcSoEVGIORiwWRIsv2BCIELOt6x25tlTLowOKVDNKtSk7x7cRrjh7A8WKYpal9PIJGf9jcodbVkuSrymXRyhiCMlDUpO4+zEaorHsLDYrcU1QyojEjMvI7lxtuFJCkkhQIIINCCMQQdscqYgOFjkqNo1wkCgbnAajDjkitfLQMjvT5hDkdTses5WaDN9an4H7H14lP8jPtPJvtOJWnakg+emUNNcHYhUEsL4jqvBB61ItMJBUnaIeKTcU8l9BGui0rUnpCq9REISt1JL9612j5hU0fJ3xALTwsDw+6sMrMJcQlxCgpKgFJIyIOIMWAIIuFj3scxxa4WIXoTHq5U70+0nU6gSsoCUuq4tTw7lZwBabVrxICiMNW2ic8pI1WrRaLoGsdy0+bRcDaB9R+w7+15s6RDLCGE5IQEA9ApXp1w01uq2yoppjJKZDtN0l8EUlxbczeFHEuhpQ2XE5edRhakbYFXen5dd8dsiLjvPsmLTLSASbBWKcaqqWk7+cRzU5nqGuJppNRvWq7R9GaqXV/aMT6d/ulLgz0bUpf094HXxV7NRNbzhr0mm2pOwwvTRY657vVW2ma4Bvw0ff1W/b68N68uEadVNTbUg14Kk12X1jXuSg1/mOyPKhxe8MC60RE2np3VL9vkPU+ScJCoLcrKmjLFA67QGpTTtSaihUc1q8HLM8lhuxrchn6eqp5cQ6afFzsh2/uPUP2jb2DFX4VLUK1tSLWJJSpYGsk3W0+ep9GIal1yGBWug6cNa6pflkPMn860wWYyWUNSEqRVsJMw9QEIrylAVwLiyTQeCDU+CDK0WAY3vVdO4SOdUzbeiN+wdw37TgNtl3hhWqsqnwe2k9I4sD2ExFV7FY/48BaQ7eb905aHsBEjLJHiUKPSpIUfaTDEIswKn0g/WqpD1nwwX23PKefuNHtTRPGrwopdKcUmud2tVEZEBOd6gHFzsMh+WXLomxRXf0nZDcPqPbsG653X4dO9IFSUtfbALi1XEVyBulV47aBOW2kczyFjcM1PoujbVTar+iBc+i+NHUSL7QuFt9ZopwuBKnSqmJWFCoOwZAYDCPIxG4b/ADXtYauF/Ou0ZC2DbdVv+9+KY2mwkBKQABkAAB5hE4FlXFxcbk3X3AvFH5xnjbcKV/tCK9CEpUOohI88VxF5sd618buT0Xdv0nxJ9VW5qYS2hTjiglKRVSjgABtiwJAFyskxjnuDWi5K47IdccvPOVSldOKaIAKUitCvXfVWpGoXRSoJPLCTiVNO1jLMbiRmd56uoZdeJystGO0usyasFh0EOJUsHMKccI8xVSODG05pllXLGbsNuwD0XGNC5H9mR/d/mOeQj3Kb/VKv/kK/f9GSP7Mj+7/MHIR7kf6nV/8AIUf6Mkf2ZH93+YOQZuR/qlX/AMhXRL6NyzYuttlA2JW4keYKj0RNGQUb66d5u51+0A/ZabTYSAkZAUFSSfOcTHYFkq4km5X3Hq8RAhcFqWMxM3ePaSu7W7XMVzoR0Rw5jXZhTwVMsF+Tda64P9GSP7Mj+7/Mc8hHuTH+p1f/ACFH+jJH9mR/d/mDkI9yP9Tq/wDkK+2NEZNCryGEpVzklYPnCqwCFgyC8dpGpcNVz7jrsu2fshl5riHUX0agokkbwom8DvrWOnMa4WKgiqJIpOUYbH82ZLDkNEFy1RKzrzaCSeLUltxIrsvDD/taxGIS3ousnpdJMnxmiaTvFwV3HR3jO+Zh59PiyUobPShoJvDcokR1yV+kbqD43U/RYGnfmeJvbusu6ZslpfE1QKMrC2wMAkgECgGFMcujZHZY026kuyokZrWPSFj1rujpQrIfsSjq32HFMrcpxlEpUhdMlKQrwhtBG+sRmPG7TZNtqrsEcrdYDLYR1X3dR7lnt6GNre+kTTi5lzUHLobG4NpFKbjURwIATdxumDpN7Y+ThaGDqz4lMwETqsSfMaANuTa5lTzlFKK7ieSanMcYDWnRQ01wuacF2tdXDNMPZTiEMGAtc4+CbJWWQ0hLbaQlCRRKQKADcInAAFgqp73PcXONyUq2voGiYmzNKecSFFJKU0BBSEpF1fg9yNVa1xiB9OHO1rq0p9LuhpxCGA2vieu+Y25pnkZJDKA22kJSNQ2nEkk4kk4knExO1oaLBVksr5Xazzcrlt6xGpxringaVqlQwUk5VSduOvCOXxh4sVLS1UlM/Xj79xWbZ+iy20Bkzj6mUigbFxGHNLiU36dBEcNhIFtY2TMukGvdygiaHHbie+xNuIK2VKalmam6002ncEpESc1g3BJASTybXOPFK81OKtVtTbMuCxXB9+8kVGF5pCOWSNtU6xtEQFxlFgMN5VoyIaPeHySc/wCluPcScBwO9YE9wYvIoph9K1DUoFBrtSpJV+XTETqVwyKfi09E7CRhA6sfDBcibatOziA+FqRWlHeWk7g6KkGmWPVHOvLHmpvhaCtB5OwPVgf/AF9u9VKyp5L7Lb6QQHEJUAcxUVod4h5rtYArLTxGGR0ZzBssi39EWplxL4Wtl5NKON0qaZXgRiRtw2ZRHJCHG+RTlLpKSBhjIDmnYV0y1hcpK5h5yYKSCkLCEoSRkoNoSAVbCqtNVI9Ef1G6ifV4ERMDAc7XJ7LknDstfatmJUmiBCIEIgQiBCIEIgQiBCIEIgQiBCIEIgQiBCIEIgQiBCIEIgQiBCIEIgQiBCIEIgQiBCIEIgQlThIsl6ZlQlkFRQ4FlAzULqhhtIJBpu20iCoY5zcFa6HqI4J7yYAi192X/S+NGdLJUMtsuLEu42hKFNO9roQAMCqgIw6dseRzM1QDgvazR1QZXSMGu0km4x8ltOaRSiRUzTAH71H+Yk5Vm8JMUVS42EbuBWRbk6Z9pUtKoK0uUCn1JKWUCoN5JVQuK2BNRXWIje7lBqt47E3TRCkkE0xtbJoN3HqwyG+/BMVmySWGm2Udy2lKRXPAUqd8TNaGgAKumlMsjpHZk3XTHSjRAhECEQIXhPPqQgqQ2pxQpRCSkE4gYFZAwzxMeOJAwC7jaHOAc6w3m/2uUnzvCM2ytTTss+hae6SeLwwrqXsMLmpANiCriPQj5Wh7JGkHt9Fu2Jbi5i6r6K822oVDiy2BSlRyQsqx6IlZIXbEhU0jYbjlASNgv52t4raiRJogQiBC8J2cbZQXHVpQgZqUaD/7ujxzg0XK7jifI7VYLlL0ppaZgkScs68kYF1RS011KVUnopXdEImLugL+CsZNGiED4iQNO4c4+GHiup21ZxsXlyQUBmGXwtXUlaEV6BHRe8Zt4FRNp6Z5s2W38m2HEEr0sLSeXmyUtqKXBW804LrgpnyTnTXStI9ZK1+AzXFVQTU+Lxdu8Yjj6raiRJpe0i0nMniuWeU3gONRxZTiNfKqnHDECIZJdTMFWFJQfE4NkaDuN7+WPcvPRrTRicWWkpU2sCqUru8oa7t0nEbP+YI52vNl1WaLlpWh5II6tiZYmVaiBCy7YtVxgFQlnXUBN4qbLe+ouqUFGlNQ1xG95bsumqenZKbGQNPXfztZZth6WGbF5mUeKK0KyWgkZbV1NK1wrHDJtfJpTNVo4U2Ekjb7sb+S17Wn1spCkMOPZ1DZRUU3KUK13ViR7i3IXScELZTZzw3tv9gfFKaOE5lRCUy75USAByKkk0ApezrEHxQ3FWx0DIBcyNt3+iZU2hMkV+iEblOt19lR7Ym1nfT4qtMMANuV/wDk+y4pzSdbAvTEm+lGtaOLcSN6rqqgb6RyZS3pNKmjoGS4RStJ3G4PiFo2NbsvNCrDiV0xKclDpScR0x2yRr8il6ikmpzaRtvLjktKO0siBCybd0jl5MVeXRRFUoGKz0JGreaCI3ytZmm6WimqT/tjDfs/PFckrbc08kLakilJyL7obUR5CUrI645Ej3YhvEqZ9LTxHVfNc/8Ai2/iSF5zuk7ktRU3KOIRrdaUl1CfKpdUBvpHhlLek37r2OgZPhBICdxGqe7MeK2JKbYmmw42pDqDrwNNxBxB3GJQWvFxik5I5YHarwWleglG01KW0V3JSCeuDVA2LnlHuwLilW0tP0y6+LflJhCqVAPFYjaCF0I6IgdUBpsWlWsOh3TN1o5Gkd/omGwLbanGg80cMlJNLyTzVAa/eKRNHIHi4VfVUslNJqP7txG9aUdpZECEr21peZQBT8o+lJNAoFoprnSoXgabYgfNqZtKtKbRoqDaOVpO7H0XdL2y8tIUJJ4AioClsA9YLlR1x0JHEdE+CgfTRNNuVb3B3otqJUkotwn9/O+Qj7kVtT0ytpoX5VvafNWOSFG0D7KfcIsW5BY6TpntXtHq4RAhfDrgSkqUaAAkk5ADEkwE2XrQXGwzUidmnLYnkN1KWASUp5qBmojnqwFdV4DUa15JmfbYtc2NmjKUvzd5nd2Dxsq3KyyGkJbbSEoSKJSMgIfAAFgsk97nuLnG5K9Y9XKn3CbYd0JtBmqHEKTxhTgSCQErw8IGgrsOOUKVMdueFoNDVVyaaTEHK/iO/wA+1b2g2kX0xiq6ca2QlwDXsWBsPvBiWCTXbjmkNJ0Xwstm9E4j07vJbs4kFtYIBBSqoOWRiV2SRjJDwRvUQnLEdlmJWdbUq4tCFXxm2ugwJ2E5HqOqtYWFrQ4Lbx1Uc8slO4YgkW3j8z49lN0I0qE63cXRL6By06lDK+ndtGo9RLsM2uLHNZjSWjzSvu3Fhy6uo/mPFNETqsQYEJc4PUBMi2Bz3/x3B+UQ0/6fHzVlpYk1Tr7m/wBQmOJlWqH2MP8A9RH8Ur8RUVjP1e9beo+QP8B5BXCLNYhECFLdP7BMm6ielatgqoq5hcXmCBzVY1GVemEZ49Q67VqdFVgqWGnnx3X2j1GzbwTnoXpCJ1i+aB1BuuAZVpUKG4jHzjVDMMmu3rVLpGi+Fl1R0TiPTuXrpdbwkpcu0BWTdbSdajt3AAk9EEsmo265oKQ1UwZszPZ+YJM4ObHMy6ufmSXCFURexqvAlf8ALgAMhjsEL07NY67lc6XqRBGKaHDDG27d37d/eqbDqzK+VoBBBAIIoQciNhEC9BINwpLawXY8/fZrxLgvBuuCk15SOlJyOqo31r3XhkwyWsg1NJUmrJ0hhfr2Hv2jbj1KqyU0l1tDqDVK0hSTuIrD7SCLhZWSN0byx2YwS1whySXm5VpWF+abReFKgKS4DSvV5ogqG6wA61Z6JlMT5HjY0ngQp9KTExZE2QoVyvp8F1FTQj20Oo1G2FQXQvWgkZDpGnuO7eD+Z7+CsNlWk3MtJeaVeQrLaNoI1EHCkWDXBwuFjp4HwPMbxYhdkdKJLunjYMsARXt8v7XkD3ExDP0e8easdFkic2+l39SmKJlXIgQotwod/O+Qj7kVtT0ytpoT5VvafNWOU7hHkp9wixGQWOk6Z7V7R6uEQISxwjzRbkHaZrKW+pShe/trEFQbRlWeh4w+rbfZc8Bh4pb4H5blTLp1BCB/cpXuT5ohpBiSrL/IJMI2dp8vdUuHVmkQIXDbssHZZ9s+E2sf2mkcPF2kKemk5OZj9xHmpXwVzZTOhNcHG1AjeKLB6gD54SpjZ61OnIw6mvtBHp6KuzXcK8k+6HzksizpBYeicsh2zZdtxIUhTCApJyIKYiiAMYB3J6ue6Otkc02IcfNTXSKx3rLmUuNKITWrLnvQvfTMeEOuicjDE647lpaSpjr4S14x/cPuPzA916dolpIidavCiXE0Djew7RtSdR6sxDsUoeOtZivoX0slji05H82hbsSpFL2gPeLflv8A47sQ0/Q4+asdK/NO7G/1CYYmVcohYv6VR/FK/EVFYz9XvW3qfkD/AAHkFb4s1iEQIWNpjKB2SmEHxalDpTyx7UiI5hdhTmj5DHUscN9uOCnXBTNlM4puvJcaVUb0kKB6he88J0xs+y0WnIw6mDtoPn+BdPC5NkzDLOpDd/rWoj3I9sdVR5wCj0DHaFz95twHunjQaWDchLAeE2FnpXyz96GYBaMKk0m8vq5DuNuGH2W7EqQRAhIPC+wOIYcpiHSjqUhSvegQpVjAFX+gH/7r29V+BHquvgpmyuTKD+rdUkdBAX71GOqU3ZZQ6cj1anW+oA/b7LR0xzkv41n3OR3N+3tCX0flN/B32XtpZo4idauHkuJqW1807DtSdY68wI9liDx1rigrnUsmsMQcx+bRsUw0dtl6zJlTbqTdvUeb9y076ZHwh1EJRvdE6x71p6uljr4Q5hx/afsfzA96sspNIdQlxtQUhQBSoZERYggi4WNkjdG4scLELF0472T+/lvx24in6PePNO6M/WP8X/1KYImVeiBCi3Ch3875CPuRW1PTK2mhPlW9p81Y5TuEeSn3CLEZBY6TpntXtHq4RAhKPCi0TIKPNcbJ9K7/ALoXqegrbQjrVQG8Hyv9lk8D7guTKdYUg9RCh/tMR0mRTf8AkAOtGeoqiQ4s8iBC57QcCWnFHIIUT1JJjlxsCpIgXSNA3hR3gyaJn2vsoWT6BT71CK+nHPC2GmnWpXdZHnf7KyzXcK8k+6LE5LGs6QWToR3hK/uUe6I4f0wm9JfNyfyK77WsxuZaUy6mqVecHUUnURtjt7A4WKggnfBIJGHEfllG5piYsmbBBxGKFeC6jWCPYRqNDsMVxDonrYsfDpGnx794P5lvHeq5o9bjc4yHW+haTmhWtJ/zrEPxyB4uFkaukfTSaj+47xvXFoD3i35b/wCO7HNP0OPmmNK/NO7G/wBQmGJlXKIWL+lUfxSvxFRWM/V71t6n5A/wHkFb4s1iEQIWdpE6ESswo5Blw/2GOJDZhTFI0unYBvHmpXwYNEz6KeC24o9FAn3qEI036i1WmnWpD1kD7/ZdHCwyROIVqUymnSFuV94j2qHP7lHoJwNMW7nHyCo+iTl6SlT/AOhv2IAMORdAdizleLVUg/8AI+a1okSiIEJG4XXKSrSdr49jbn/EK1fRHarzQAvO4/8Aj9wvngiaIlnlHJTxp1IRBSjmle6fcDO0bm/crZ0xzkv41n3ORJN+3tCT0flN/B3mExRMq5K2nGignG77dA+gck6lDmK/I6juJiCaHXFxmrTRmkTTO1XdA59XWPvv4JE0K0nXIull6vElRC0mtW1VoVAfeHXnmrDKYzY5K+0jQNq4xJH0tnWN3oe7soWmiwqVQpJBBfliCMQQX26EHZDc3Q4eaz2jgROQfpf/AFKYomVciBCi3Ch3875CPuRW1PTK2mhPlW9p81Y5TuEeSn3CLEZBY6TpntXtHq4Wfb1rIlWFvuZJGA1qUckjeT+Z1Rw94Y25TFLTuqJRG3b4DesiwpNU1ZxEwolUyla1HHk3ySi6DkEi7QbojY0vj521N1UraetvEMGEDhnftxuknQSaVIz6pZ/k3+1K2XgaoNdhxA8oQtAdSSxV3pSMVVIJY8bYjs28NvYq7FgsiiBCVeEi1gxJrQDy3u1pGuh7s9ScOkiIKh+qy29Wuh6cy1Idsbift4/dY/BRYpShc2sULguN+TWqldCiB6NdcR0rLc4pvTtUHOEDdmJ7d3cPNPs13CvJPuho5KhZ0gsnQjvCV/co90Rw/phN6S+bk/kVtxKkllaSWG3OMlpzA5oXrQraPzGsRHJGHixTVJVvppNdveN4UjkJt+ypshQxFA4jwXEVwIPnIVqNRtEINLonrXSxw6Qp7jLYdoP5mPYqncHqqyDR2qePnfcMOU/6Y7/NZjSwtVuHU3+oTHE6rlELF/SqP4pX4iorGfq9629T8gf4DyCt8WaxCIEJH4UrZDcuJZJ5btK7kAgknpIpv5WyFal9m6u9XehKUvm5U5N8z6Z8F88FthqaaVMuCinaBAOYQMa/zHHoCYKaOw1jtXWm6sSSCJpwbn2+3qvfhOsMvy4ebFVs1NBmUGl6m8UCuo7Y9qY9ZtxsUehasQzGNxwd57PRfHBXawcljLk8tkmg2oUSoHqJI6htgpn3bq7l1pymLJ+V2O8x+XTtDKpEQIUp4ULRL8y3Ktcot4EDElxdKJ6QAPSMI1LtZwaFqtCQclC6Z+F/IbfzcqDovZP0WVaYzUBVZ2qUbyuqpoNwENRM1GgLP1tR8RO6TZs7BkuLTHOS/jWfc5HM37e0KfR+U38HeYTFEyrkQISPwg6IceDMsDtyRy0j9YBs+2NW0YbIVnh1uc3NXmitJcieSlPNOR3H08s96SLFt9wNJklcpBeYLdc0EPIUR5JocNR6cFmyG2p2eau6ijZrmobgdV1+vmnxVvizWIXhPPqQgqQ2pxQpRCSkE4gYFZAwzxMeOJAwF13G1rnAOdYbzf7XKlWlOj0/NzDj4lFJCqAAuME0CQMe2Z64Qkjke6+qtXQ1lHTQtj5UEjqd6J5s21ZpLaEuyD18JAJQ5LEEgUqKujPZDTXvti3yVFNT05eSyYW6w70XrMW1Mgciz3idQU7LJHnDp90el79jfJctpYL86dvBx+wSLpFZNqzywXZe4kYISHGriK+Ee2VUd/mAhWRk0hxCvaSo0dSMIY+52mxuerLD8uqpLMhCEoTklISOgCgh4Cwssq9xe4uO3FYOlmiTU6LxPFvJFEuAatix4SfMRqOdYpYQ/tT9DpGSlNs27R6blzWZPz0uA1NS6nwnAPsFKiR9tCilVd4GOzWeWukbg4X7FJNDSTHXgeG3/a7DgRcLsmNIV07TJzLi9QUgNp61OEU6gY6Mp2NPkoWUTL/7krQO254BYbGh702/9JtJacO5YQSUgakk7NtK126ojELnu1pOCedpOKni5GkHa459vpfLdtTyhAAAAAAFABkNwhpUZJJuVh6SzszxbjUtKuOKUkpS5fZSgVGfKcCqiuVBiIikc6xDQnqOKDXa+WQAbrEnytj2rP0Mcm2GW5aYlHBcN1LiVsEBJOBUOMrya6gcBHEJe0Bpb5JjSLaaWV00UoxxtZ2fVht67JuhhVCIEJf0x0ZROtUwS6ipbX/tV9k+zOIpYg8dasNH17qWTe05j79oX1oLJuMyTTTqShaS5VJphV1ZGW4gx5A0tYAfzFeaTlZLVOew3Bt5Bd9rzjrSQWZdT6jXBK20gbLxWoZ7qx29xGQul4Io5D/uPDR2E+SlEto3aLcwmZ+ikqDnGUvtUJvXiMF5HKEBFIHa1lrH11C+Ixcpha2R3W3KmtW2siqpOZSdlGT5iHKQ7yh+krMOpWA4StPH0XPN2nOrFJeTuE5LmHGwBvuNKUT5xHhfIei3ipGQUrTeWW43NB8yAsqy9BLzpmZ936Q6TW7TtddVa4qA1CgG4xw2nx1nm6am0vaPkqZuo3ft9vE9adgIZVKiBCSbV0MW2/8ATLOWlp3MtK+rVXMCmQOtOWVLtIWdAQ7WYrqDSjHxchVDWbvGf4N/mtaV0gdApMScwhYz4sJdQfJKDXziOxKf3NPmlX0cZN4pWkdfNPj6rntG15x0FuTlVoJw45+6hKd4RUqJ6R1GPHPecGN4qSGmpYzrTyA9Tbknvy8V86J6GIlVce6rjZg1JWck1zu1xKjXFRxO6pgigDMTiV7XaUdUDk2DVZu9fTzTSo0G3dE6qkiaXfTplTHESbiQy6l6q3GKlSe5FEunDPXjWFJeUdazcsdivtH/AAkAfykoOsC3AOyOexNtlzrjg7bLuMkAd0ppQJ1hJbWThvAhhricxZVE8TGHmPDuwEeYH3XfHagRAhIOlmhpMw3Nyyc3Wy82PLBLif8AcOvbVSWDnazVfUGlAIXQTHYdU92R+3Dcn6G1QogQiBCIEIgQiBCIEIgQiBCIEIgQiBCIEIgQiBCIEIgQiBCIEIgQiBCIEIgQiBCIEIgQiBCIEIgQiBCIEIgQiBCIEIgQiBC+HQqnJIB3gkeYEe+PDfYvW2vivG47z2/Vq+ZHlnb/AAXd49x4+yLjvPb9Wr5kFnb/AARePcePsi47z2/Vq+ZBZ2/wRePcePsi47z2/Vq+ZBZ2/wAEXj3Hj7IuO89v1avmQWdv8EXj3Hj7IuO89v1avmQWdv8ABF49x4+yLjvPb9Wr5kFnb/BF49x4+yLjvPb9Wr5kFnb/AARePcePsi47z2/Vq+ZBZ2/wRePcePsi47z2/Vq+ZBZ2/wAEXj3Hj7IuO89v1avmQWdv8EXj3Hj7IuO89v1avmQWdv8ABF49x4+yLjvPb9Wr5kFnb/BF49x4+yLjvPb9Wr5kFnb/AARePcePsi47z2/Vq+ZBZ2/wRePcePsi47z2/Vq+ZBZ2/wAEXj3Hj7IuO89v1avmQWdv8EXj3Hj7IuO89v1avmQWdv8ABF49x4+yLjvPb9Wr5kFnb/BF49x4+yLjvPb9Wr5kFnb/AARePcePsi47z2/Vq+ZBZ2/wRePcePsi47z2/Vq+ZBZ2/wAEXj3Hj7IuO89v1avmQWdv8EXj3Hj7IuO89v1avmQWdv8ABF49x4+yLjvPb9Wr5kFnb/BF49x4+yLjvPb9Wr5kFnb/AARePcePsi47z2/Vq+ZBZ2/wRePcePsi47z2/Vq+ZBZ2/wAEXj3Hj7IuO89v1avmQWdv8EXj3Hj7IuO89v1avmQWdv8ABF49x4+yLjvPb9Wr5kFnb/BF49x4+yLjvPb9Wr5kFnb/AARePcePsi47z2/Vq+ZBZ2/wRePcePsukR0o0t8IMspyTUhBAVfRiSRkoHMYxDUAllgrLRUjWVIc7Kx8lL+wUx4xPpr+GEeTctP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EdgpjxifTX8MHJuR8ZD9PgF+KsGYoe2J9Nfwx5ybl6KyC/R8B6q5t5DoEWgWGOa/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p>
        </p:txBody>
      </p:sp>
      <p:pic>
        <p:nvPicPr>
          <p:cNvPr id="9" name="Picture 8"/>
          <p:cNvPicPr>
            <a:picLocks noChangeAspect="1"/>
          </p:cNvPicPr>
          <p:nvPr/>
        </p:nvPicPr>
        <p:blipFill>
          <a:blip r:embed="rId3"/>
          <a:stretch>
            <a:fillRect/>
          </a:stretch>
        </p:blipFill>
        <p:spPr>
          <a:xfrm>
            <a:off x="0" y="-9525"/>
            <a:ext cx="9156700" cy="686752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664917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41438"/>
            <a:ext cx="7272338" cy="487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Box 2"/>
          <p:cNvSpPr txBox="1">
            <a:spLocks noChangeArrowheads="1"/>
          </p:cNvSpPr>
          <p:nvPr/>
        </p:nvSpPr>
        <p:spPr bwMode="auto">
          <a:xfrm>
            <a:off x="6084888" y="6381750"/>
            <a:ext cx="2808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GB" altLang="en-US"/>
              <a:t>Harrison et al,  EST, 2012 </a:t>
            </a:r>
          </a:p>
        </p:txBody>
      </p:sp>
      <p:sp>
        <p:nvSpPr>
          <p:cNvPr id="13316" name="TextBox 3"/>
          <p:cNvSpPr txBox="1">
            <a:spLocks noChangeArrowheads="1"/>
          </p:cNvSpPr>
          <p:nvPr/>
        </p:nvSpPr>
        <p:spPr bwMode="auto">
          <a:xfrm>
            <a:off x="1331913" y="333375"/>
            <a:ext cx="54006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GB" altLang="en-US" sz="2800" b="1"/>
              <a:t>Non-exhaust Traffic Particles</a:t>
            </a:r>
            <a:r>
              <a:rPr lang="en-GB" altLang="en-US" b="1"/>
              <a:t> </a:t>
            </a:r>
          </a:p>
        </p:txBody>
      </p:sp>
    </p:spTree>
    <p:extLst>
      <p:ext uri="{BB962C8B-B14F-4D97-AF65-F5344CB8AC3E}">
        <p14:creationId xmlns:p14="http://schemas.microsoft.com/office/powerpoint/2010/main" val="1380496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K:\Pictures\Pollution\Evening Stand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81000"/>
            <a:ext cx="4572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84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639817"/>
            <a:ext cx="9228324" cy="6101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5536" y="116632"/>
            <a:ext cx="7560840" cy="461665"/>
          </a:xfrm>
          <a:prstGeom prst="rect">
            <a:avLst/>
          </a:prstGeom>
          <a:noFill/>
        </p:spPr>
        <p:txBody>
          <a:bodyPr wrap="square" rtlCol="0">
            <a:spAutoFit/>
          </a:bodyPr>
          <a:lstStyle/>
          <a:p>
            <a:r>
              <a:rPr lang="en-GB" sz="2400" b="1" dirty="0" smtClean="0"/>
              <a:t>The London Underground  (the ‘tube’)</a:t>
            </a:r>
            <a:endParaRPr lang="en-GB" sz="2400" b="1" dirty="0"/>
          </a:p>
        </p:txBody>
      </p:sp>
    </p:spTree>
    <p:extLst>
      <p:ext uri="{BB962C8B-B14F-4D97-AF65-F5344CB8AC3E}">
        <p14:creationId xmlns:p14="http://schemas.microsoft.com/office/powerpoint/2010/main" val="3197539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b="1" dirty="0"/>
              <a:t>The London Underground  (the ‘tube’)</a:t>
            </a:r>
            <a:br>
              <a:rPr lang="en-GB" sz="3200" b="1" dirty="0"/>
            </a:br>
            <a:endParaRPr lang="en-GB" sz="3200" dirty="0"/>
          </a:p>
        </p:txBody>
      </p:sp>
      <p:sp>
        <p:nvSpPr>
          <p:cNvPr id="4" name="Text Placeholder 3"/>
          <p:cNvSpPr>
            <a:spLocks noGrp="1"/>
          </p:cNvSpPr>
          <p:nvPr>
            <p:ph type="body" sz="half" idx="2"/>
          </p:nvPr>
        </p:nvSpPr>
        <p:spPr/>
        <p:txBody>
          <a:bodyPr/>
          <a:lstStyle/>
          <a:p>
            <a:endParaRPr lang="en-GB" sz="1600" dirty="0" smtClean="0"/>
          </a:p>
          <a:p>
            <a:endParaRPr lang="en-GB" sz="1600" dirty="0"/>
          </a:p>
          <a:p>
            <a:r>
              <a:rPr lang="en-GB" sz="1600" dirty="0" smtClean="0"/>
              <a:t>The world’s oldest </a:t>
            </a:r>
            <a:r>
              <a:rPr lang="en-GB" sz="1600" dirty="0"/>
              <a:t>rapid transit system, incorporating the world's first underground railway, the Metropolitan Railway, which opened in </a:t>
            </a:r>
            <a:r>
              <a:rPr lang="en-GB" sz="1600" dirty="0" smtClean="0"/>
              <a:t>1863.</a:t>
            </a:r>
            <a:r>
              <a:rPr lang="en-GB" sz="1600" dirty="0"/>
              <a:t> </a:t>
            </a:r>
            <a:endParaRPr lang="en-GB" sz="1600" dirty="0" smtClean="0"/>
          </a:p>
          <a:p>
            <a:r>
              <a:rPr lang="en-GB" sz="1600" dirty="0" smtClean="0"/>
              <a:t>The </a:t>
            </a:r>
            <a:r>
              <a:rPr lang="en-GB" sz="1600" dirty="0"/>
              <a:t>system serves 270 stations and has 402 </a:t>
            </a:r>
            <a:r>
              <a:rPr lang="en-GB" sz="1600" dirty="0" smtClean="0"/>
              <a:t>kilometres </a:t>
            </a:r>
            <a:r>
              <a:rPr lang="en-GB" sz="1600" dirty="0"/>
              <a:t>of </a:t>
            </a:r>
            <a:r>
              <a:rPr lang="en-GB" sz="1600" dirty="0" smtClean="0"/>
              <a:t>track, 52</a:t>
            </a:r>
            <a:r>
              <a:rPr lang="en-GB" sz="1600" dirty="0"/>
              <a:t>% of which is </a:t>
            </a:r>
            <a:r>
              <a:rPr lang="en-GB" sz="1600" dirty="0" smtClean="0"/>
              <a:t>above ground.</a:t>
            </a:r>
            <a:endParaRPr lang="en-GB" sz="1600" baseline="30000" dirty="0"/>
          </a:p>
          <a:p>
            <a:r>
              <a:rPr lang="en-GB" sz="1600" dirty="0" smtClean="0"/>
              <a:t>First </a:t>
            </a:r>
            <a:r>
              <a:rPr lang="en-GB" sz="1600" dirty="0"/>
              <a:t>line to </a:t>
            </a:r>
            <a:r>
              <a:rPr lang="en-GB" sz="1600" dirty="0" smtClean="0"/>
              <a:t>operate underground electric </a:t>
            </a:r>
            <a:r>
              <a:rPr lang="en-GB" sz="1600" dirty="0"/>
              <a:t>traction </a:t>
            </a:r>
            <a:r>
              <a:rPr lang="en-GB" sz="1600" dirty="0" smtClean="0"/>
              <a:t>trains in 1890.</a:t>
            </a:r>
          </a:p>
          <a:p>
            <a:r>
              <a:rPr lang="en-GB" sz="1600" dirty="0"/>
              <a:t>The network has expanded to 11 lines, and in 2012/13 carried 1.23 billion passengers, making it the 12th busiest transit </a:t>
            </a:r>
            <a:r>
              <a:rPr lang="en-GB" sz="1600" dirty="0" smtClean="0"/>
              <a:t>system.</a:t>
            </a:r>
            <a:endParaRPr lang="en-GB" sz="160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5" y="2924944"/>
            <a:ext cx="4005470" cy="3004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252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Background</a:t>
            </a:r>
            <a:endParaRPr lang="en-GB" dirty="0"/>
          </a:p>
        </p:txBody>
      </p:sp>
      <p:sp>
        <p:nvSpPr>
          <p:cNvPr id="3" name="Content Placeholder 2"/>
          <p:cNvSpPr>
            <a:spLocks noGrp="1"/>
          </p:cNvSpPr>
          <p:nvPr>
            <p:ph idx="1"/>
          </p:nvPr>
        </p:nvSpPr>
        <p:spPr/>
        <p:txBody>
          <a:bodyPr/>
          <a:lstStyle/>
          <a:p>
            <a:r>
              <a:rPr lang="en-US" sz="2400" dirty="0"/>
              <a:t>Passenger exposure is under-researched, limited to occupational-health research </a:t>
            </a:r>
            <a:r>
              <a:rPr lang="en-US" sz="2400" dirty="0" smtClean="0"/>
              <a:t>that has </a:t>
            </a:r>
            <a:r>
              <a:rPr lang="en-US" sz="2400" dirty="0"/>
              <a:t>focused on drivers’ shift-time exposure, and a small number of studies typically focused on comparing urban transport modes. </a:t>
            </a:r>
            <a:endParaRPr lang="en-US" sz="2400" dirty="0" smtClean="0"/>
          </a:p>
          <a:p>
            <a:r>
              <a:rPr lang="en-US" sz="2400" dirty="0"/>
              <a:t>Adams et al. (2001) sampled on the </a:t>
            </a:r>
            <a:r>
              <a:rPr lang="en-US" sz="2400" dirty="0" err="1"/>
              <a:t>Bakerloo</a:t>
            </a:r>
            <a:r>
              <a:rPr lang="en-US" sz="2400" dirty="0"/>
              <a:t>, Northern and District lines measuring PM</a:t>
            </a:r>
            <a:r>
              <a:rPr lang="en-US" sz="2400" baseline="-25000" dirty="0"/>
              <a:t>2.5</a:t>
            </a:r>
            <a:r>
              <a:rPr lang="en-US" sz="2400" dirty="0"/>
              <a:t> concentrations</a:t>
            </a:r>
            <a:r>
              <a:rPr lang="en-US" sz="2400" dirty="0" smtClean="0"/>
              <a:t>.</a:t>
            </a:r>
          </a:p>
          <a:p>
            <a:r>
              <a:rPr lang="en-US" sz="2400" dirty="0"/>
              <a:t>Seaton et al. (2005) sampled on the Central, Northern and Victoria lines, and at three stations, measuring PM</a:t>
            </a:r>
            <a:r>
              <a:rPr lang="en-US" sz="2400" baseline="-25000" dirty="0"/>
              <a:t>2.5</a:t>
            </a:r>
            <a:r>
              <a:rPr lang="en-US" sz="2400" dirty="0"/>
              <a:t> and particle number </a:t>
            </a:r>
            <a:r>
              <a:rPr lang="en-US" sz="2400" dirty="0" smtClean="0"/>
              <a:t>concentration</a:t>
            </a:r>
            <a:endParaRPr lang="en-GB" sz="2400" dirty="0"/>
          </a:p>
        </p:txBody>
      </p:sp>
    </p:spTree>
    <p:extLst>
      <p:ext uri="{BB962C8B-B14F-4D97-AF65-F5344CB8AC3E}">
        <p14:creationId xmlns:p14="http://schemas.microsoft.com/office/powerpoint/2010/main" val="18829676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Aims</a:t>
            </a:r>
            <a:endParaRPr lang="en-GB" dirty="0"/>
          </a:p>
        </p:txBody>
      </p:sp>
      <p:sp>
        <p:nvSpPr>
          <p:cNvPr id="3" name="Content Placeholder 2"/>
          <p:cNvSpPr>
            <a:spLocks noGrp="1"/>
          </p:cNvSpPr>
          <p:nvPr>
            <p:ph idx="1"/>
          </p:nvPr>
        </p:nvSpPr>
        <p:spPr/>
        <p:txBody>
          <a:bodyPr>
            <a:noAutofit/>
          </a:bodyPr>
          <a:lstStyle/>
          <a:p>
            <a:r>
              <a:rPr lang="en-US" sz="2400" dirty="0" smtClean="0"/>
              <a:t>Map PM concentrations </a:t>
            </a:r>
            <a:r>
              <a:rPr lang="en-US" sz="2400" dirty="0"/>
              <a:t>across the entire </a:t>
            </a:r>
            <a:r>
              <a:rPr lang="en-US" sz="2400" dirty="0" smtClean="0"/>
              <a:t>LU network</a:t>
            </a:r>
          </a:p>
          <a:p>
            <a:r>
              <a:rPr lang="en-US" sz="2400" dirty="0"/>
              <a:t>Derive monitor-specific calibration factors for iron-rich </a:t>
            </a:r>
            <a:r>
              <a:rPr lang="en-US" sz="2400" dirty="0" smtClean="0"/>
              <a:t>PM typical </a:t>
            </a:r>
            <a:r>
              <a:rPr lang="en-US" sz="2400" dirty="0"/>
              <a:t>in underground transit systems</a:t>
            </a:r>
            <a:r>
              <a:rPr lang="en-US" sz="2400" dirty="0" smtClean="0"/>
              <a:t>.</a:t>
            </a:r>
          </a:p>
          <a:p>
            <a:r>
              <a:rPr lang="en-US" sz="2400" dirty="0" smtClean="0"/>
              <a:t>Better characterize the chemical and physical properties of particulate matter</a:t>
            </a:r>
          </a:p>
          <a:p>
            <a:r>
              <a:rPr lang="en-US" sz="2400" dirty="0" smtClean="0"/>
              <a:t>Improve understanding of relationships between particulate levels and</a:t>
            </a:r>
          </a:p>
          <a:p>
            <a:pPr lvl="1"/>
            <a:r>
              <a:rPr lang="en-US" sz="2200" dirty="0" smtClean="0"/>
              <a:t>depth below ground, </a:t>
            </a:r>
          </a:p>
          <a:p>
            <a:pPr lvl="1"/>
            <a:r>
              <a:rPr lang="en-US" sz="2200" dirty="0" smtClean="0"/>
              <a:t>carriage design, </a:t>
            </a:r>
          </a:p>
          <a:p>
            <a:pPr lvl="1"/>
            <a:r>
              <a:rPr lang="en-US" sz="2200" dirty="0" smtClean="0"/>
              <a:t>line construction and ventilation, </a:t>
            </a:r>
          </a:p>
          <a:p>
            <a:pPr lvl="1"/>
            <a:r>
              <a:rPr lang="en-US" sz="2200" dirty="0" smtClean="0"/>
              <a:t>passenger/driver exposure and </a:t>
            </a:r>
          </a:p>
          <a:p>
            <a:pPr lvl="1"/>
            <a:r>
              <a:rPr lang="en-US" sz="2200" dirty="0" smtClean="0"/>
              <a:t>below/above ground decay rates</a:t>
            </a:r>
            <a:endParaRPr lang="en-GB" sz="2200" dirty="0"/>
          </a:p>
        </p:txBody>
      </p:sp>
    </p:spTree>
    <p:extLst>
      <p:ext uri="{BB962C8B-B14F-4D97-AF65-F5344CB8AC3E}">
        <p14:creationId xmlns:p14="http://schemas.microsoft.com/office/powerpoint/2010/main" val="3637077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Methods</a:t>
            </a:r>
            <a:endParaRPr lang="en-GB" dirty="0"/>
          </a:p>
        </p:txBody>
      </p:sp>
      <p:sp>
        <p:nvSpPr>
          <p:cNvPr id="3" name="Content Placeholder 2"/>
          <p:cNvSpPr>
            <a:spLocks noGrp="1"/>
          </p:cNvSpPr>
          <p:nvPr>
            <p:ph idx="1"/>
          </p:nvPr>
        </p:nvSpPr>
        <p:spPr/>
        <p:txBody>
          <a:bodyPr/>
          <a:lstStyle/>
          <a:p>
            <a:r>
              <a:rPr lang="en-US" sz="2800" dirty="0" smtClean="0"/>
              <a:t>Collaboration with Occupational Health at TfL</a:t>
            </a:r>
          </a:p>
          <a:p>
            <a:r>
              <a:rPr lang="en-US" sz="2800" dirty="0" smtClean="0"/>
              <a:t>Driver met at depot, then travelled up and down each line taking measurements</a:t>
            </a:r>
          </a:p>
          <a:p>
            <a:r>
              <a:rPr lang="en-US" sz="2800" dirty="0" smtClean="0"/>
              <a:t>Measurements taken continuously (1 minute resolution) with a time diary kept for each station stop (no GPS signal)</a:t>
            </a:r>
          </a:p>
          <a:p>
            <a:r>
              <a:rPr lang="en-US" sz="2800" dirty="0" smtClean="0"/>
              <a:t>Each station passed through at least twice for repeat measurements</a:t>
            </a:r>
          </a:p>
          <a:p>
            <a:r>
              <a:rPr lang="en-US" sz="2800" dirty="0" smtClean="0"/>
              <a:t>Repeat measurements at overlapping stations on different lines</a:t>
            </a:r>
          </a:p>
        </p:txBody>
      </p:sp>
    </p:spTree>
    <p:extLst>
      <p:ext uri="{BB962C8B-B14F-4D97-AF65-F5344CB8AC3E}">
        <p14:creationId xmlns:p14="http://schemas.microsoft.com/office/powerpoint/2010/main" val="42372496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Monitoring </a:t>
            </a:r>
            <a:r>
              <a:rPr lang="en-US" dirty="0" smtClean="0"/>
              <a:t>equipment</a:t>
            </a:r>
            <a:endParaRPr lang="en-GB" dirty="0"/>
          </a:p>
        </p:txBody>
      </p:sp>
      <p:sp>
        <p:nvSpPr>
          <p:cNvPr id="3" name="Content Placeholder 2"/>
          <p:cNvSpPr>
            <a:spLocks noGrp="1"/>
          </p:cNvSpPr>
          <p:nvPr>
            <p:ph idx="1"/>
          </p:nvPr>
        </p:nvSpPr>
        <p:spPr>
          <a:xfrm>
            <a:off x="457200" y="1600200"/>
            <a:ext cx="6347048" cy="4525963"/>
          </a:xfrm>
        </p:spPr>
        <p:txBody>
          <a:bodyPr>
            <a:noAutofit/>
          </a:bodyPr>
          <a:lstStyle/>
          <a:p>
            <a:pPr marL="457200" lvl="1" indent="0">
              <a:buNone/>
            </a:pPr>
            <a:r>
              <a:rPr lang="en-US" dirty="0" smtClean="0"/>
              <a:t>Black Carbon: </a:t>
            </a:r>
            <a:r>
              <a:rPr lang="en-US" dirty="0" err="1" smtClean="0"/>
              <a:t>Aethlabs</a:t>
            </a:r>
            <a:r>
              <a:rPr lang="en-US" dirty="0" smtClean="0"/>
              <a:t> AE51 microaeth</a:t>
            </a:r>
          </a:p>
          <a:p>
            <a:pPr lvl="1"/>
            <a:endParaRPr lang="en-US" dirty="0" smtClean="0"/>
          </a:p>
          <a:p>
            <a:pPr lvl="1"/>
            <a:endParaRPr lang="en-US" dirty="0" smtClean="0"/>
          </a:p>
          <a:p>
            <a:pPr marL="457200" lvl="1" indent="0">
              <a:buNone/>
            </a:pPr>
            <a:r>
              <a:rPr lang="en-US" dirty="0" smtClean="0"/>
              <a:t>PM</a:t>
            </a:r>
            <a:r>
              <a:rPr lang="en-US" baseline="-25000" dirty="0" smtClean="0"/>
              <a:t>2.5</a:t>
            </a:r>
            <a:r>
              <a:rPr lang="en-US" dirty="0" smtClean="0"/>
              <a:t>: –TSI Sidepak AM510</a:t>
            </a:r>
          </a:p>
          <a:p>
            <a:pPr lvl="1"/>
            <a:endParaRPr lang="en-US" dirty="0" smtClean="0"/>
          </a:p>
          <a:p>
            <a:pPr lvl="1"/>
            <a:endParaRPr lang="en-US" dirty="0"/>
          </a:p>
          <a:p>
            <a:pPr marL="457200" lvl="1" indent="0">
              <a:buNone/>
            </a:pPr>
            <a:r>
              <a:rPr lang="en-US" dirty="0" smtClean="0"/>
              <a:t>Particle number and mean diameter: Phillips </a:t>
            </a:r>
            <a:r>
              <a:rPr lang="en-US" dirty="0" err="1" smtClean="0"/>
              <a:t>Aerasense</a:t>
            </a:r>
            <a:endParaRPr lang="en-US" dirty="0" smtClean="0"/>
          </a:p>
          <a:p>
            <a:endParaRPr lang="en-GB" sz="2800" dirty="0"/>
          </a:p>
        </p:txBody>
      </p:sp>
      <p:pic>
        <p:nvPicPr>
          <p:cNvPr id="2050" name="Picture 2" descr="http://www.ecomesure.com/sites/default/files/styles/image_paragraphe/public/AE%2051.jpg?itok=pG-IoZN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228200"/>
            <a:ext cx="2008406" cy="19127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erasense.com/content/Philips%20NanoTracer%20200x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4729684"/>
            <a:ext cx="2011684" cy="2011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g.directindustry.com/images_di/photo-g/aerosol-monitoring-device-22441-2306707.jpg"/>
          <p:cNvPicPr>
            <a:picLocks noChangeArrowheads="1"/>
          </p:cNvPicPr>
          <p:nvPr/>
        </p:nvPicPr>
        <p:blipFill rotWithShape="1">
          <a:blip r:embed="rId4" cstate="print">
            <a:extLst>
              <a:ext uri="{28A0092B-C50C-407E-A947-70E740481C1C}">
                <a14:useLocalDpi xmlns:a14="http://schemas.microsoft.com/office/drawing/2010/main" val="0"/>
              </a:ext>
            </a:extLst>
          </a:blip>
          <a:srcRect t="7572" r="6026"/>
          <a:stretch/>
        </p:blipFill>
        <p:spPr bwMode="auto">
          <a:xfrm>
            <a:off x="6980928" y="3247958"/>
            <a:ext cx="1802339" cy="148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857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Sampling location</a:t>
            </a:r>
            <a:endParaRPr lang="en-GB" dirty="0"/>
          </a:p>
        </p:txBody>
      </p:sp>
      <p:sp>
        <p:nvSpPr>
          <p:cNvPr id="3" name="Content Placeholder 2"/>
          <p:cNvSpPr>
            <a:spLocks noGrp="1"/>
          </p:cNvSpPr>
          <p:nvPr>
            <p:ph idx="1"/>
          </p:nvPr>
        </p:nvSpPr>
        <p:spPr/>
        <p:txBody>
          <a:bodyPr/>
          <a:lstStyle/>
          <a:p>
            <a:r>
              <a:rPr lang="en-US" sz="2800" dirty="0" smtClean="0"/>
              <a:t>Two sets of monitoring units:</a:t>
            </a:r>
          </a:p>
          <a:p>
            <a:pPr lvl="1"/>
            <a:r>
              <a:rPr lang="en-US" sz="2400" dirty="0" smtClean="0"/>
              <a:t>1 set in carriage on seat</a:t>
            </a:r>
          </a:p>
          <a:p>
            <a:pPr lvl="1"/>
            <a:r>
              <a:rPr lang="en-US" sz="2400" dirty="0"/>
              <a:t>1 set in driver’s cab (BC and PM</a:t>
            </a:r>
            <a:r>
              <a:rPr lang="en-US" sz="2400" baseline="-25000" dirty="0"/>
              <a:t>2.5</a:t>
            </a:r>
            <a:r>
              <a:rPr lang="en-US" sz="2400" dirty="0"/>
              <a:t> only</a:t>
            </a:r>
            <a:r>
              <a:rPr lang="en-US" sz="2400" dirty="0" smtClean="0"/>
              <a:t>)</a:t>
            </a:r>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7898" y="3307968"/>
            <a:ext cx="3327340" cy="3289384"/>
          </a:xfrm>
          <a:prstGeom prst="rect">
            <a:avLst/>
          </a:prstGeom>
        </p:spPr>
      </p:pic>
      <p:pic>
        <p:nvPicPr>
          <p:cNvPr id="1026" name="Picture 2" descr="https://lh6.googleusercontent.com/-s7NdbxhriQQ/VSG-bEIK8CI/AAAAAAAAqVc/seyE43pGTkk/w1107-h821-no/IMG_20150303_1152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3287812"/>
            <a:ext cx="3324350" cy="328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0419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22419</TotalTime>
  <Words>931</Words>
  <Application>Microsoft Office PowerPoint</Application>
  <PresentationFormat>On-screen Show (4:3)</PresentationFormat>
  <Paragraphs>172</Paragraphs>
  <Slides>28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Georgia</vt:lpstr>
      <vt:lpstr>Gill Sans</vt:lpstr>
      <vt:lpstr>Times New Roman</vt:lpstr>
      <vt:lpstr>ヒラギノ角ゴ Pro W3</vt:lpstr>
      <vt:lpstr>Default Design</vt:lpstr>
      <vt:lpstr>PowerPoint Presentation</vt:lpstr>
      <vt:lpstr>UK Environmental Audit Committee</vt:lpstr>
      <vt:lpstr>PowerPoint Presentation</vt:lpstr>
      <vt:lpstr>The London Underground  (the ‘tube’) </vt:lpstr>
      <vt:lpstr>Background</vt:lpstr>
      <vt:lpstr>Aims</vt:lpstr>
      <vt:lpstr>Methods</vt:lpstr>
      <vt:lpstr>Monitoring equipment</vt:lpstr>
      <vt:lpstr>Sampling location</vt:lpstr>
      <vt:lpstr>Composition and calibration</vt:lpstr>
      <vt:lpstr>Sampling timetable</vt:lpstr>
      <vt:lpstr>Results – time series</vt:lpstr>
      <vt:lpstr>LU vs. Ambient</vt:lpstr>
      <vt:lpstr>Mapped BC concentrations</vt:lpstr>
      <vt:lpstr>Mapped BC (central London)</vt:lpstr>
      <vt:lpstr>Comparison of lines</vt:lpstr>
      <vt:lpstr>Results Summary</vt:lpstr>
      <vt:lpstr>Conclusions</vt:lpstr>
      <vt:lpstr>Conclusions</vt:lpstr>
      <vt:lpstr>Ongoing work</vt:lpstr>
      <vt:lpstr>Outstanding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Imperial College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jaw32</dc:creator>
  <cp:lastModifiedBy>James Smith</cp:lastModifiedBy>
  <cp:revision>1116</cp:revision>
  <cp:lastPrinted>2015-05-03T12:10:34Z</cp:lastPrinted>
  <dcterms:created xsi:type="dcterms:W3CDTF">2007-04-19T11:42:10Z</dcterms:created>
  <dcterms:modified xsi:type="dcterms:W3CDTF">2015-05-05T17:49:44Z</dcterms:modified>
</cp:coreProperties>
</file>